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8" r:id="rId5"/>
    <p:sldId id="261" r:id="rId6"/>
    <p:sldId id="266" r:id="rId7"/>
    <p:sldId id="263" r:id="rId8"/>
    <p:sldId id="262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EE4"/>
    <a:srgbClr val="002B4C"/>
    <a:srgbClr val="F5F5F5"/>
    <a:srgbClr val="FBF1EC"/>
    <a:srgbClr val="D1241F"/>
    <a:srgbClr val="F4F4F4"/>
    <a:srgbClr val="D6D6D6"/>
    <a:srgbClr val="DF2621"/>
    <a:srgbClr val="6E1210"/>
    <a:srgbClr val="0026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6821" autoAdjust="0"/>
  </p:normalViewPr>
  <p:slideViewPr>
    <p:cSldViewPr snapToGrid="0">
      <p:cViewPr varScale="1">
        <p:scale>
          <a:sx n="71" d="100"/>
          <a:sy n="71" d="100"/>
        </p:scale>
        <p:origin x="-9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D800-A060-4455-A293-5E98E994109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3223-C6EE-4754-83EB-FFF741C7E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23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3223-C6EE-4754-83EB-FFF741C7EF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23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60CBE-58E5-436F-837B-697D0DEF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79D04A-9562-43B8-84A2-B148DA06B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33C66-F563-4BD2-A7FC-23BAA7B5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E8A80-E158-477C-99D9-251DA500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07BE18-E945-460E-9E0B-3F954B1F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8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17FC6B-2712-4B58-952F-96106799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0F7AC9-673A-42E1-8779-25CED05E6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9AEFF0-5127-43E8-91A6-49B257E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D863B2-C890-4049-9CE3-1F960966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5BE836-4AA2-44CE-AAEF-DD4D187F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4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80AEF6D-3667-4D70-BC6D-F2BF5E92B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1CD8F5-5F37-4434-8D88-3E1C08992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124B49-D762-47A2-8E2D-5A213C81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58CA0-0BB6-4A58-84E9-AB7E28C3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3E31E-0F60-4100-9F58-8AEEBD98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70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6752E-6708-4731-9C11-62B4EECB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49B09-BAEF-4754-9D1C-C474E9C7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95DF95-12EB-489D-99B2-53F56A4B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45FA4C-3EC2-4567-B7E3-BDFC2002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0ED414-BFE1-4795-A356-006E1ECA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8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B4498-9C09-43CD-9E83-13A67458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36C1B4-2636-4BFF-97B8-5D0CE745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78E90F-A5AA-439E-831F-F4608097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CBABF-1461-4CFA-9F3A-5038189F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348A9F-7A64-465D-A2CA-9A45AA72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8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17E2A-D7A9-4744-8819-8D602504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EA4CAB-7813-4980-B9EF-22EA983D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279EA0-21C5-4DDD-A84C-D7C2B9FA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8F7C4B-3FD7-4736-995B-6142A3DF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253862-0318-4604-98C1-2A106185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E584D7-7EA2-4B7F-98E9-AE53499A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2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4FBC0-2813-4C47-A8EB-00EDD85D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F587F5-4AF3-4066-A122-C1A7DFABA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A2A2A1-4AE2-4A06-8834-EF9F76881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F89EE5-9AB9-4D29-BD22-D8B164919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7088177-ED04-419A-B39D-FBB31C385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196895-858A-412E-9D3D-E900FE8D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2278382-B235-4190-9F4D-75989F9C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BD9FE38-8B20-4955-9E95-FD29371A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97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F3444E-333B-4867-A908-3746DA86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74EB5BB-B6F9-4BC1-AE1C-D9151813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45E54B-C8DE-4BAD-AC98-25D414DE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F18F37-1A56-4A76-BF09-01B48A5F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51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F6091AD-0164-4625-BC1F-7D3211A1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0BBFD6-856E-4D32-8C2E-4A2EB702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4421AD-C8D4-4978-A3D5-C02B746F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28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95D52F-0839-416A-98AE-6DE7CBD0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52144D-AB12-4178-9FB8-805D59D72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9B0F99-A910-4BA3-A403-5D840007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6D6078-10A1-4437-9C8B-98745828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3A467E-12A3-4B37-B912-8807CC64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A785CF-8D26-4C58-9E3D-C2294FB6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3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DABB7-3A88-4E5B-82FB-4586095D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84360BE-82D1-4A01-9B9D-F89B99A07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A530C1-9D53-42A4-96BB-626A2725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27227D-87E6-45D0-A991-A58E4F2B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60ACCF-B634-41BC-B831-1773265F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85C53D-C091-476A-809E-EF9E0CDC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0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CA25C-319B-4409-B9FC-F3426B1E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898D03-520B-45D0-AE2D-807E6EDF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E60E06-A871-4119-AAC0-0DF89A785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8EF6-41DC-4F3F-8A11-E80906893C9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0FB0B-1780-49FE-8570-1FE1DCE5C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EDA5A-83F3-41BD-A210-459ED30A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8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6.pn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5.png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6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uznetsova@exportcenter.ru" TargetMode="External"/><Relationship Id="rId5" Type="http://schemas.openxmlformats.org/officeDocument/2006/relationships/image" Target="../media/image63.jpeg"/><Relationship Id="rId4" Type="http://schemas.openxmlformats.org/officeDocument/2006/relationships/hyperlink" Target="mailto:m.cherkesova@exportcente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AFF524A-A176-40B8-A1EC-751BF543E0F4}"/>
              </a:ext>
            </a:extLst>
          </p:cNvPr>
          <p:cNvSpPr/>
          <p:nvPr/>
        </p:nvSpPr>
        <p:spPr>
          <a:xfrm>
            <a:off x="298233" y="1927233"/>
            <a:ext cx="3602558" cy="3003533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78EC4D-1110-4223-B24B-EFD48FB60F1F}"/>
              </a:ext>
            </a:extLst>
          </p:cNvPr>
          <p:cNvSpPr/>
          <p:nvPr/>
        </p:nvSpPr>
        <p:spPr>
          <a:xfrm>
            <a:off x="3501012" y="2828834"/>
            <a:ext cx="634243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002B4C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ПРОГРАММА </a:t>
            </a:r>
            <a:endParaRPr lang="en-US" sz="3600" b="1" i="0" dirty="0">
              <a:solidFill>
                <a:srgbClr val="002B4C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r>
              <a:rPr lang="ru-RU" sz="3600" b="1" i="0" dirty="0">
                <a:solidFill>
                  <a:srgbClr val="002B4C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«СДЕЛАНО В РОССИИ» </a:t>
            </a:r>
            <a:endParaRPr lang="ru-RU" sz="3600" b="1" dirty="0">
              <a:solidFill>
                <a:srgbClr val="002B4C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B6A047C-7073-4D79-8B11-6DFC5BF0D405}"/>
              </a:ext>
            </a:extLst>
          </p:cNvPr>
          <p:cNvGrpSpPr/>
          <p:nvPr/>
        </p:nvGrpSpPr>
        <p:grpSpPr>
          <a:xfrm>
            <a:off x="8213387" y="323400"/>
            <a:ext cx="3295364" cy="899044"/>
            <a:chOff x="6478621" y="634685"/>
            <a:chExt cx="3295364" cy="899044"/>
          </a:xfrm>
        </p:grpSpPr>
        <p:pic>
          <p:nvPicPr>
            <p:cNvPr id="1026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753697B0-F703-4624-A0D6-9E8BD754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C74B8558-3E2D-4E04-A4AB-F3CE547AE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08B2993-B3CD-4398-948C-2152D6901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32743" t="47592" r="34013" b="27290"/>
          <a:stretch/>
        </p:blipFill>
        <p:spPr>
          <a:xfrm>
            <a:off x="443811" y="2778242"/>
            <a:ext cx="2752354" cy="130151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EA2BC00-BC87-40F7-B6A2-F326EB534AD9}"/>
              </a:ext>
            </a:extLst>
          </p:cNvPr>
          <p:cNvSpPr/>
          <p:nvPr/>
        </p:nvSpPr>
        <p:spPr>
          <a:xfrm>
            <a:off x="298233" y="5010541"/>
            <a:ext cx="3602558" cy="3003533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F8C5DAC-97DC-4E89-96D7-151D115896DA}"/>
              </a:ext>
            </a:extLst>
          </p:cNvPr>
          <p:cNvSpPr/>
          <p:nvPr/>
        </p:nvSpPr>
        <p:spPr>
          <a:xfrm>
            <a:off x="298233" y="-1156077"/>
            <a:ext cx="3602558" cy="3003533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1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E71AAA-125A-4A10-95BC-A633261C5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615" y="3788138"/>
            <a:ext cx="2467093" cy="16447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66B0B5-01F9-4CAF-9F14-1BA46A590F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91"/>
          <a:stretch/>
        </p:blipFill>
        <p:spPr>
          <a:xfrm>
            <a:off x="0" y="3788138"/>
            <a:ext cx="2920772" cy="1647075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69F7E2B-6167-4469-9BF6-EC978CD3E748}"/>
              </a:ext>
            </a:extLst>
          </p:cNvPr>
          <p:cNvSpPr/>
          <p:nvPr/>
        </p:nvSpPr>
        <p:spPr>
          <a:xfrm>
            <a:off x="2539404" y="2457941"/>
            <a:ext cx="3161005" cy="338554"/>
          </a:xfrm>
          <a:prstGeom prst="roundRect">
            <a:avLst/>
          </a:prstGeom>
          <a:solidFill>
            <a:srgbClr val="36BEE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72F6BC-7BEF-44AD-92D6-D9F37FE55BD9}"/>
              </a:ext>
            </a:extLst>
          </p:cNvPr>
          <p:cNvSpPr/>
          <p:nvPr/>
        </p:nvSpPr>
        <p:spPr>
          <a:xfrm>
            <a:off x="2534831" y="2399108"/>
            <a:ext cx="909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2B4C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Программа «Сделано в России» </a:t>
            </a:r>
            <a:r>
              <a:rPr lang="ru-RU" b="0" i="0" dirty="0">
                <a:solidFill>
                  <a:srgbClr val="06004C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- это комплекс мероприятий, направленных </a:t>
            </a:r>
          </a:p>
          <a:p>
            <a:r>
              <a:rPr lang="ru-RU" b="0" i="0" dirty="0">
                <a:solidFill>
                  <a:srgbClr val="06004C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на продвижение качественной и конкурентоспособной продукции на внешние рынки.</a:t>
            </a:r>
            <a:endParaRPr lang="ru-RU" dirty="0">
              <a:solidFill>
                <a:srgbClr val="06004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2B4C"/>
                </a:solidFill>
                <a:effectLst/>
                <a:latin typeface="Arial Black" panose="020B0A04020102020204" pitchFamily="34" charset="0"/>
              </a:rPr>
              <a:t>ПРОГРАММА «СДЕЛАНО В РОССИИ» </a:t>
            </a:r>
            <a:endParaRPr lang="ru-RU" sz="3200" dirty="0">
              <a:solidFill>
                <a:srgbClr val="002B4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«Сделано в России» (входит в проект РЭЦ Сделано в России) - главные новости за 18 мая">
            <a:extLst>
              <a:ext uri="{FF2B5EF4-FFF2-40B4-BE49-F238E27FC236}">
                <a16:creationId xmlns:a16="http://schemas.microsoft.com/office/drawing/2014/main" xmlns="" id="{D68C3821-A682-4D1D-A926-B4981F109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50" r="45118" b="24710"/>
          <a:stretch/>
        </p:blipFill>
        <p:spPr bwMode="auto">
          <a:xfrm>
            <a:off x="495050" y="2003062"/>
            <a:ext cx="1886315" cy="11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59B06A0-7865-43FC-ABA1-30C4A62D55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537" y="3790896"/>
            <a:ext cx="1928910" cy="16443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C0AFD44-A8C0-4CC2-B8F9-66B67E8EBA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070" y="3789971"/>
            <a:ext cx="2467093" cy="164524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D0DD1DA-126A-4D47-8CAB-199A4833A5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24"/>
          <a:stretch/>
        </p:blipFill>
        <p:spPr>
          <a:xfrm>
            <a:off x="9966929" y="3790895"/>
            <a:ext cx="2225071" cy="164431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066EA44-D3C3-4C70-B0BA-7319E84D2D2C}"/>
              </a:ext>
            </a:extLst>
          </p:cNvPr>
          <p:cNvSpPr/>
          <p:nvPr/>
        </p:nvSpPr>
        <p:spPr>
          <a:xfrm>
            <a:off x="2869" y="3796962"/>
            <a:ext cx="2917902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890D197A-0C43-4FDC-8BF0-26B5C98AEBC7}"/>
              </a:ext>
            </a:extLst>
          </p:cNvPr>
          <p:cNvSpPr/>
          <p:nvPr/>
        </p:nvSpPr>
        <p:spPr>
          <a:xfrm>
            <a:off x="2966535" y="3796962"/>
            <a:ext cx="1928910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B489579-8B99-4173-9A0D-0B5E98C31FCB}"/>
              </a:ext>
            </a:extLst>
          </p:cNvPr>
          <p:cNvSpPr/>
          <p:nvPr/>
        </p:nvSpPr>
        <p:spPr>
          <a:xfrm>
            <a:off x="4931480" y="3796962"/>
            <a:ext cx="2476824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DD41724-3EE2-4396-8F70-F7AFE07D91C6}"/>
              </a:ext>
            </a:extLst>
          </p:cNvPr>
          <p:cNvSpPr/>
          <p:nvPr/>
        </p:nvSpPr>
        <p:spPr>
          <a:xfrm>
            <a:off x="7449204" y="3796962"/>
            <a:ext cx="2476824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61CC650-13B8-4AAA-B797-91EB80332031}"/>
              </a:ext>
            </a:extLst>
          </p:cNvPr>
          <p:cNvSpPr/>
          <p:nvPr/>
        </p:nvSpPr>
        <p:spPr>
          <a:xfrm>
            <a:off x="9971793" y="3796962"/>
            <a:ext cx="2225071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07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B4C"/>
                </a:solidFill>
                <a:latin typeface="Arial Black" panose="020B0A04020102020204" pitchFamily="34" charset="0"/>
              </a:rPr>
              <a:t>БОНУСЫ УЧАСТНИКАМ ПРОГРАММЫ: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A060AF31-4A58-4B43-89D6-ABEB1E1C5A65}"/>
              </a:ext>
            </a:extLst>
          </p:cNvPr>
          <p:cNvGrpSpPr/>
          <p:nvPr/>
        </p:nvGrpSpPr>
        <p:grpSpPr>
          <a:xfrm>
            <a:off x="482048" y="2155184"/>
            <a:ext cx="10901765" cy="3634069"/>
            <a:chOff x="482048" y="2155184"/>
            <a:chExt cx="10901765" cy="3634069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A2D9005E-648E-4766-B13E-2F11E8FC0C61}"/>
                </a:ext>
              </a:extLst>
            </p:cNvPr>
            <p:cNvGrpSpPr/>
            <p:nvPr/>
          </p:nvGrpSpPr>
          <p:grpSpPr>
            <a:xfrm>
              <a:off x="9632626" y="2163205"/>
              <a:ext cx="1751187" cy="1751185"/>
              <a:chOff x="2353210" y="2178317"/>
              <a:chExt cx="1751187" cy="175118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F208DB3D-534C-410E-85BF-35AD6A293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612527" y="2453889"/>
                <a:ext cx="1392044" cy="1200038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9978668C-9EB3-4F0C-AC7B-D1AAEC49C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7952"/>
              <a:stretch/>
            </p:blipFill>
            <p:spPr>
              <a:xfrm>
                <a:off x="3175448" y="2405230"/>
                <a:ext cx="829123" cy="1424406"/>
              </a:xfrm>
              <a:prstGeom prst="rect">
                <a:avLst/>
              </a:prstGeom>
            </p:spPr>
          </p:pic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xmlns="" id="{9880E35B-2AF8-438D-AE45-A1F74175735B}"/>
                  </a:ext>
                </a:extLst>
              </p:cNvPr>
              <p:cNvSpPr/>
              <p:nvPr/>
            </p:nvSpPr>
            <p:spPr>
              <a:xfrm>
                <a:off x="2353210" y="2178317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70047680-FB3D-47BF-A5E2-01C0B7FFB381}"/>
                </a:ext>
              </a:extLst>
            </p:cNvPr>
            <p:cNvGrpSpPr/>
            <p:nvPr/>
          </p:nvGrpSpPr>
          <p:grpSpPr>
            <a:xfrm>
              <a:off x="9630580" y="4034893"/>
              <a:ext cx="1751190" cy="1751185"/>
              <a:chOff x="2351164" y="4051169"/>
              <a:chExt cx="1751190" cy="1751185"/>
            </a:xfrm>
          </p:grpSpPr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FCF8C44E-76E2-49CB-BCCA-B3E968766D4A}"/>
                  </a:ext>
                </a:extLst>
              </p:cNvPr>
              <p:cNvSpPr/>
              <p:nvPr/>
            </p:nvSpPr>
            <p:spPr>
              <a:xfrm>
                <a:off x="2351167" y="4051169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499BB456-AC19-49AC-A74D-65284495CF8F}"/>
                  </a:ext>
                </a:extLst>
              </p:cNvPr>
              <p:cNvSpPr txBox="1"/>
              <p:nvPr/>
            </p:nvSpPr>
            <p:spPr>
              <a:xfrm>
                <a:off x="2351164" y="4557429"/>
                <a:ext cx="175118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Кобрендинговые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продукты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Made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Russia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российский бренд)</a:t>
                </a: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EEA519CB-B971-44F2-966B-391EB64209AA}"/>
                </a:ext>
              </a:extLst>
            </p:cNvPr>
            <p:cNvGrpSpPr/>
            <p:nvPr/>
          </p:nvGrpSpPr>
          <p:grpSpPr>
            <a:xfrm>
              <a:off x="5968812" y="2155184"/>
              <a:ext cx="1758519" cy="1759207"/>
              <a:chOff x="6070208" y="2170295"/>
              <a:chExt cx="1758519" cy="1759207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31B8F293-92DE-4110-89B3-4C0A4D1869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/>
              <a:srcRect l="36222" t="34185" r="50870" b="44976"/>
              <a:stretch/>
            </p:blipFill>
            <p:spPr>
              <a:xfrm>
                <a:off x="6090004" y="2170295"/>
                <a:ext cx="1738723" cy="1754580"/>
              </a:xfrm>
              <a:prstGeom prst="rect">
                <a:avLst/>
              </a:prstGeom>
            </p:spPr>
          </p:pic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xmlns="" id="{65C9453C-282C-4548-9550-36FD17D6E5A7}"/>
                  </a:ext>
                </a:extLst>
              </p:cNvPr>
              <p:cNvSpPr/>
              <p:nvPr/>
            </p:nvSpPr>
            <p:spPr>
              <a:xfrm>
                <a:off x="6070208" y="2178317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69858394-A60B-4858-9124-2687C5801819}"/>
                </a:ext>
              </a:extLst>
            </p:cNvPr>
            <p:cNvGrpSpPr/>
            <p:nvPr/>
          </p:nvGrpSpPr>
          <p:grpSpPr>
            <a:xfrm>
              <a:off x="5816396" y="4034893"/>
              <a:ext cx="2049145" cy="1751185"/>
              <a:chOff x="5919185" y="4051169"/>
              <a:chExt cx="2049145" cy="1751185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xmlns="" id="{D444B9E2-0EDF-4EA4-AE09-B0610A5262B6}"/>
                  </a:ext>
                </a:extLst>
              </p:cNvPr>
              <p:cNvSpPr/>
              <p:nvPr/>
            </p:nvSpPr>
            <p:spPr>
              <a:xfrm>
                <a:off x="6068165" y="4051169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1AC8BCDA-E9C8-441A-BF24-76F0D58FC769}"/>
                  </a:ext>
                </a:extLst>
              </p:cNvPr>
              <p:cNvSpPr txBox="1"/>
              <p:nvPr/>
            </p:nvSpPr>
            <p:spPr>
              <a:xfrm>
                <a:off x="5919185" y="4557429"/>
                <a:ext cx="204914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Отдельные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«онлайн-полки» для сертифицированных товаров</a:t>
                </a: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2945030-1000-44B2-B3B8-D4D100B40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173" r="19395"/>
            <a:stretch/>
          </p:blipFill>
          <p:spPr>
            <a:xfrm>
              <a:off x="4127257" y="4034893"/>
              <a:ext cx="1771183" cy="1754360"/>
            </a:xfrm>
            <a:prstGeom prst="rect">
              <a:avLst/>
            </a:prstGeom>
          </p:spPr>
        </p:pic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F937C4C8-0455-4A02-8E01-F096F6206C51}"/>
                </a:ext>
              </a:extLst>
            </p:cNvPr>
            <p:cNvSpPr/>
            <p:nvPr/>
          </p:nvSpPr>
          <p:spPr>
            <a:xfrm>
              <a:off x="4133608" y="4032375"/>
              <a:ext cx="1751187" cy="1751185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4968D9C0-3D33-4C14-B234-AD35EA0F9B3E}"/>
                </a:ext>
              </a:extLst>
            </p:cNvPr>
            <p:cNvSpPr/>
            <p:nvPr/>
          </p:nvSpPr>
          <p:spPr>
            <a:xfrm>
              <a:off x="4140572" y="2163205"/>
              <a:ext cx="1751187" cy="1751185"/>
            </a:xfrm>
            <a:prstGeom prst="rect">
              <a:avLst/>
            </a:prstGeom>
            <a:solidFill>
              <a:srgbClr val="F5F5F5"/>
            </a:solidFill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40EE83B-77FE-40B2-BF6C-280AD83CE34D}"/>
                </a:ext>
              </a:extLst>
            </p:cNvPr>
            <p:cNvSpPr txBox="1"/>
            <p:nvPr/>
          </p:nvSpPr>
          <p:spPr>
            <a:xfrm>
              <a:off x="4133607" y="2601034"/>
              <a:ext cx="1751187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 баллы при отборе </a:t>
              </a:r>
            </a:p>
            <a:p>
              <a:pPr algn="ctr"/>
              <a:r>
                <a:rPr lang="ru-RU" sz="1050" b="1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050" b="1" dirty="0" err="1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дегустационно</a:t>
              </a:r>
              <a:r>
                <a:rPr lang="ru-RU" sz="1050" b="1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-выставочные павильоны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4E375D56-71A2-4BCB-A36D-91FD2B70D036}"/>
                </a:ext>
              </a:extLst>
            </p:cNvPr>
            <p:cNvGrpSpPr/>
            <p:nvPr/>
          </p:nvGrpSpPr>
          <p:grpSpPr>
            <a:xfrm>
              <a:off x="2306923" y="4034893"/>
              <a:ext cx="1760562" cy="1751185"/>
              <a:chOff x="9788784" y="4051169"/>
              <a:chExt cx="1760562" cy="1751185"/>
            </a:xfrm>
          </p:grpSpPr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EA548F3E-0DF4-44BF-AC09-B1AD50218D2E}"/>
                  </a:ext>
                </a:extLst>
              </p:cNvPr>
              <p:cNvSpPr/>
              <p:nvPr/>
            </p:nvSpPr>
            <p:spPr>
              <a:xfrm>
                <a:off x="9788784" y="4051169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F847C9AC-A655-4DC2-916D-217FE8EF7521}"/>
                  </a:ext>
                </a:extLst>
              </p:cNvPr>
              <p:cNvSpPr txBox="1"/>
              <p:nvPr/>
            </p:nvSpPr>
            <p:spPr>
              <a:xfrm>
                <a:off x="9808779" y="4557429"/>
                <a:ext cx="174056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В2В продвижение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базе каталога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приоритетных рынках</a:t>
                </a: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05E9EB78-B0DD-4576-B672-A6A86FBD9EDE}"/>
                </a:ext>
              </a:extLst>
            </p:cNvPr>
            <p:cNvGrpSpPr/>
            <p:nvPr/>
          </p:nvGrpSpPr>
          <p:grpSpPr>
            <a:xfrm>
              <a:off x="2312332" y="2163205"/>
              <a:ext cx="1751187" cy="1751185"/>
              <a:chOff x="9790827" y="2178317"/>
              <a:chExt cx="1751187" cy="1751185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xmlns="" id="{6E025B53-98B1-4CC5-91BF-02169E095C4D}"/>
                  </a:ext>
                </a:extLst>
              </p:cNvPr>
              <p:cNvSpPr/>
              <p:nvPr/>
            </p:nvSpPr>
            <p:spPr>
              <a:xfrm>
                <a:off x="9790827" y="2178317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xmlns="" id="{23789FA1-577F-4B6A-834D-6FD4A2372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/>
              <a:srcRect l="23172" t="11435" r="41740" b="9352"/>
              <a:stretch/>
            </p:blipFill>
            <p:spPr>
              <a:xfrm>
                <a:off x="10550781" y="2626932"/>
                <a:ext cx="835677" cy="1179128"/>
              </a:xfrm>
              <a:prstGeom prst="rect">
                <a:avLst/>
              </a:prstGeom>
            </p:spPr>
          </p:pic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xmlns="" id="{8F7F07B6-A04B-4EA2-B835-6B3C43DD3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26316" t="11291" r="42105" b="17661"/>
              <a:stretch/>
            </p:blipFill>
            <p:spPr>
              <a:xfrm>
                <a:off x="9975486" y="2324468"/>
                <a:ext cx="835677" cy="1175088"/>
              </a:xfrm>
              <a:prstGeom prst="rect">
                <a:avLst/>
              </a:prstGeom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A2B2A1D7-40E3-4EF3-A202-CE4890F4A41C}"/>
                </a:ext>
              </a:extLst>
            </p:cNvPr>
            <p:cNvGrpSpPr/>
            <p:nvPr/>
          </p:nvGrpSpPr>
          <p:grpSpPr>
            <a:xfrm>
              <a:off x="7804384" y="2163205"/>
              <a:ext cx="1751187" cy="1751185"/>
              <a:chOff x="4211709" y="2178317"/>
              <a:chExt cx="1751187" cy="1751185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xmlns="" id="{13F92C33-1EE9-4259-8648-13051A5B01C5}"/>
                  </a:ext>
                </a:extLst>
              </p:cNvPr>
              <p:cNvSpPr/>
              <p:nvPr/>
            </p:nvSpPr>
            <p:spPr>
              <a:xfrm>
                <a:off x="4211709" y="2178317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F047517-F521-4C68-B354-5FCA36834D8E}"/>
                  </a:ext>
                </a:extLst>
              </p:cNvPr>
              <p:cNvSpPr txBox="1"/>
              <p:nvPr/>
            </p:nvSpPr>
            <p:spPr>
              <a:xfrm>
                <a:off x="4231505" y="2665058"/>
                <a:ext cx="172776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Брендирование товара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национальных онлайн-магазинах РЭЦ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96120087-DB04-4184-9A7E-47AC65A4EE00}"/>
                </a:ext>
              </a:extLst>
            </p:cNvPr>
            <p:cNvGrpSpPr/>
            <p:nvPr/>
          </p:nvGrpSpPr>
          <p:grpSpPr>
            <a:xfrm>
              <a:off x="7801940" y="4026872"/>
              <a:ext cx="1751191" cy="1759207"/>
              <a:chOff x="4209662" y="4043147"/>
              <a:chExt cx="1751191" cy="1759207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xmlns="" id="{165F61DC-4BD4-4889-B7FD-8B4E831F29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099" b="28124"/>
              <a:stretch/>
            </p:blipFill>
            <p:spPr>
              <a:xfrm>
                <a:off x="4209662" y="4043147"/>
                <a:ext cx="1751185" cy="1759207"/>
              </a:xfrm>
              <a:prstGeom prst="rect">
                <a:avLst/>
              </a:prstGeom>
            </p:spPr>
          </p:pic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xmlns="" id="{16BB517B-57C0-4DC7-B966-3AE881170F28}"/>
                  </a:ext>
                </a:extLst>
              </p:cNvPr>
              <p:cNvGrpSpPr/>
              <p:nvPr/>
            </p:nvGrpSpPr>
            <p:grpSpPr>
              <a:xfrm>
                <a:off x="4209666" y="4051169"/>
                <a:ext cx="1751187" cy="1751185"/>
                <a:chOff x="4209666" y="4051169"/>
                <a:chExt cx="1751187" cy="1751185"/>
              </a:xfrm>
            </p:grpSpPr>
            <p:sp>
              <p:nvSpPr>
                <p:cNvPr id="50" name="Прямоугольник 49">
                  <a:extLst>
                    <a:ext uri="{FF2B5EF4-FFF2-40B4-BE49-F238E27FC236}">
                      <a16:creationId xmlns:a16="http://schemas.microsoft.com/office/drawing/2014/main" xmlns="" id="{D265BE14-6004-4732-BD0D-A4AB07085AB3}"/>
                    </a:ext>
                  </a:extLst>
                </p:cNvPr>
                <p:cNvSpPr/>
                <p:nvPr/>
              </p:nvSpPr>
              <p:spPr>
                <a:xfrm>
                  <a:off x="4209666" y="4051169"/>
                  <a:ext cx="1751187" cy="1751185"/>
                </a:xfrm>
                <a:prstGeom prst="rect">
                  <a:avLst/>
                </a:prstGeom>
                <a:noFill/>
                <a:ln w="28575" cmpd="dbl">
                  <a:solidFill>
                    <a:srgbClr val="0026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2" descr="«Сделано в России» (входит в проект РЭЦ Сделано в России) - главные новости за 18 мая">
                  <a:extLst>
                    <a:ext uri="{FF2B5EF4-FFF2-40B4-BE49-F238E27FC236}">
                      <a16:creationId xmlns:a16="http://schemas.microsoft.com/office/drawing/2014/main" xmlns="" id="{C669B825-AD7F-4E43-8AA9-305BDA8E2C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3">
                          <a14:imgEffect>
                            <a14:brightnessContrast bright="-11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23818" r="45015" b="25558"/>
                <a:stretch/>
              </p:blipFill>
              <p:spPr bwMode="auto">
                <a:xfrm>
                  <a:off x="5065152" y="4089331"/>
                  <a:ext cx="240179" cy="137742"/>
                </a:xfrm>
                <a:prstGeom prst="rect">
                  <a:avLst/>
                </a:prstGeom>
                <a:noFill/>
                <a:effectLst>
                  <a:softEdge rad="12700"/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 descr="«Сделано в России» (входит в проект РЭЦ Сделано в России) - главные новости за 18 мая">
                  <a:extLst>
                    <a:ext uri="{FF2B5EF4-FFF2-40B4-BE49-F238E27FC236}">
                      <a16:creationId xmlns:a16="http://schemas.microsoft.com/office/drawing/2014/main" xmlns="" id="{BA2AADC5-76CF-40BE-860B-0F7616BF11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3">
                          <a14:imgEffect>
                            <a14:brightnessContrast bright="-11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23818" r="45015" b="25558"/>
                <a:stretch/>
              </p:blipFill>
              <p:spPr bwMode="auto">
                <a:xfrm>
                  <a:off x="5068962" y="5173591"/>
                  <a:ext cx="240179" cy="137742"/>
                </a:xfrm>
                <a:prstGeom prst="rect">
                  <a:avLst/>
                </a:prstGeom>
                <a:noFill/>
                <a:effectLst>
                  <a:softEdge rad="12700"/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ABF80AF5-0979-4DB9-A054-0D80A39D6E05}"/>
                </a:ext>
              </a:extLst>
            </p:cNvPr>
            <p:cNvGrpSpPr/>
            <p:nvPr/>
          </p:nvGrpSpPr>
          <p:grpSpPr>
            <a:xfrm>
              <a:off x="482048" y="2163205"/>
              <a:ext cx="1753231" cy="1751185"/>
              <a:chOff x="482048" y="2178317"/>
              <a:chExt cx="1753231" cy="1751185"/>
            </a:xfrm>
          </p:grpSpPr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0F4546FB-9915-421B-8EC0-62298B741BD5}"/>
                  </a:ext>
                </a:extLst>
              </p:cNvPr>
              <p:cNvSpPr/>
              <p:nvPr/>
            </p:nvSpPr>
            <p:spPr>
              <a:xfrm>
                <a:off x="484092" y="2178317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784613F1-B882-4B18-A034-0FFB193812BE}"/>
                  </a:ext>
                </a:extLst>
              </p:cNvPr>
              <p:cNvSpPr txBox="1"/>
              <p:nvPr/>
            </p:nvSpPr>
            <p:spPr>
              <a:xfrm>
                <a:off x="482048" y="2599159"/>
                <a:ext cx="175118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Рекламно-информационное продвижение в России и за рубежом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B958E5F8-7B6A-40F2-9990-AB154A0B8F02}"/>
                </a:ext>
              </a:extLst>
            </p:cNvPr>
            <p:cNvGrpSpPr/>
            <p:nvPr/>
          </p:nvGrpSpPr>
          <p:grpSpPr>
            <a:xfrm>
              <a:off x="482049" y="4034893"/>
              <a:ext cx="1751187" cy="1751185"/>
              <a:chOff x="482049" y="4051169"/>
              <a:chExt cx="1751187" cy="1751185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xmlns="" id="{0F44600E-3CE2-4067-A517-A4EE043DF57A}"/>
                  </a:ext>
                </a:extLst>
              </p:cNvPr>
              <p:cNvGrpSpPr/>
              <p:nvPr/>
            </p:nvGrpSpPr>
            <p:grpSpPr>
              <a:xfrm>
                <a:off x="763486" y="4433725"/>
                <a:ext cx="1262000" cy="1300701"/>
                <a:chOff x="3346766" y="832754"/>
                <a:chExt cx="3353167" cy="3456000"/>
              </a:xfrm>
            </p:grpSpPr>
            <p:pic>
              <p:nvPicPr>
                <p:cNvPr id="55" name="Рисунок 54">
                  <a:extLst>
                    <a:ext uri="{FF2B5EF4-FFF2-40B4-BE49-F238E27FC236}">
                      <a16:creationId xmlns:a16="http://schemas.microsoft.com/office/drawing/2014/main" xmlns="" id="{987FB4D7-6ED1-42D4-B8FD-3471671FDE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/>
                <a:srcRect l="13505" t="8171" r="39066" b="13616"/>
                <a:stretch/>
              </p:blipFill>
              <p:spPr>
                <a:xfrm>
                  <a:off x="3346766" y="832754"/>
                  <a:ext cx="3353167" cy="3456000"/>
                </a:xfrm>
                <a:prstGeom prst="roundRect">
                  <a:avLst>
                    <a:gd name="adj" fmla="val 0"/>
                  </a:avLst>
                </a:prstGeom>
              </p:spPr>
            </p:pic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xmlns="" id="{D32E2E29-3E6F-4648-A07C-ADF4C4EF53EC}"/>
                    </a:ext>
                  </a:extLst>
                </p:cNvPr>
                <p:cNvSpPr/>
                <p:nvPr/>
              </p:nvSpPr>
              <p:spPr>
                <a:xfrm>
                  <a:off x="5741838" y="845279"/>
                  <a:ext cx="771954" cy="135325"/>
                </a:xfrm>
                <a:prstGeom prst="rect">
                  <a:avLst/>
                </a:prstGeom>
                <a:solidFill>
                  <a:srgbClr val="FBF1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xmlns="" id="{CFA85766-7659-48B8-8182-8D44BC728227}"/>
                  </a:ext>
                </a:extLst>
              </p:cNvPr>
              <p:cNvSpPr/>
              <p:nvPr/>
            </p:nvSpPr>
            <p:spPr>
              <a:xfrm>
                <a:off x="482049" y="4051169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4" name="Picture 2" descr="https://radioportal.ru/sites/default/files/uploads/main_photo/vedomosti_12.png">
                <a:extLst>
                  <a:ext uri="{FF2B5EF4-FFF2-40B4-BE49-F238E27FC236}">
                    <a16:creationId xmlns:a16="http://schemas.microsoft.com/office/drawing/2014/main" xmlns="" id="{66132FEE-D806-4F9A-99D5-7B611AAEF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0260" b="31246"/>
              <a:stretch/>
            </p:blipFill>
            <p:spPr bwMode="auto">
              <a:xfrm>
                <a:off x="1345366" y="4156732"/>
                <a:ext cx="800772" cy="258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https://tvradioo.ru/wp-content/uploads/2023/01/rossiya-24_logo.svg.jpg">
                <a:extLst>
                  <a:ext uri="{FF2B5EF4-FFF2-40B4-BE49-F238E27FC236}">
                    <a16:creationId xmlns:a16="http://schemas.microsoft.com/office/drawing/2014/main" xmlns="" id="{16E5E4A4-BAA4-40DD-A4DE-CED295696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0797" b="18553"/>
              <a:stretch/>
            </p:blipFill>
            <p:spPr bwMode="auto">
              <a:xfrm>
                <a:off x="602437" y="4132284"/>
                <a:ext cx="728523" cy="253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21687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A56B57-F98B-4AFF-BC91-AF26EE22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11273" y="2706684"/>
            <a:ext cx="2536282" cy="1122472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A57DFA9-D6CA-45E4-B1B3-FCEBFC6077B8}"/>
              </a:ext>
            </a:extLst>
          </p:cNvPr>
          <p:cNvSpPr/>
          <p:nvPr/>
        </p:nvSpPr>
        <p:spPr>
          <a:xfrm>
            <a:off x="4731710" y="4584884"/>
            <a:ext cx="10768521" cy="1434360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2B4C"/>
                </a:solidFill>
                <a:effectLst/>
                <a:latin typeface="Arial Black" panose="020B0A04020102020204" pitchFamily="34" charset="0"/>
              </a:rPr>
              <a:t>ПРОГРАММА «СДЕЛАНО В РОССИИ» </a:t>
            </a:r>
            <a:endParaRPr lang="ru-RU" sz="3200" dirty="0">
              <a:solidFill>
                <a:srgbClr val="002B4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39207-2804-4C39-8FA9-E2F7EC955052}"/>
              </a:ext>
            </a:extLst>
          </p:cNvPr>
          <p:cNvSpPr/>
          <p:nvPr/>
        </p:nvSpPr>
        <p:spPr>
          <a:xfrm>
            <a:off x="535714" y="2324789"/>
            <a:ext cx="604846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02B4C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ПРИНЦИПЫ ПРОГРАММЫ</a:t>
            </a:r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46669D91-1F62-4718-80F7-DE493626200C}"/>
              </a:ext>
            </a:extLst>
          </p:cNvPr>
          <p:cNvGrpSpPr/>
          <p:nvPr/>
        </p:nvGrpSpPr>
        <p:grpSpPr>
          <a:xfrm>
            <a:off x="-116732" y="2709655"/>
            <a:ext cx="12684868" cy="1766524"/>
            <a:chOff x="-116732" y="3393008"/>
            <a:chExt cx="12684868" cy="1766524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E1A5C4CA-ED63-40C2-A654-C009D61F4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49909" y="3393008"/>
              <a:ext cx="2549564" cy="11034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B42D4F9-2967-4AF0-A392-7EE3EA18F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258"/>
            <a:stretch/>
          </p:blipFill>
          <p:spPr>
            <a:xfrm>
              <a:off x="3458646" y="3401449"/>
              <a:ext cx="2556753" cy="1084454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84D9997B-BDCC-4D82-AD6A-A9EC81C3C72D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56"/>
            <a:stretch/>
          </p:blipFill>
          <p:spPr>
            <a:xfrm>
              <a:off x="719846" y="3405902"/>
              <a:ext cx="2544722" cy="1075546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EB3D3725-2723-47E3-B73B-169A78D01476}"/>
                </a:ext>
              </a:extLst>
            </p:cNvPr>
            <p:cNvSpPr/>
            <p:nvPr/>
          </p:nvSpPr>
          <p:spPr>
            <a:xfrm>
              <a:off x="-116732" y="3401449"/>
              <a:ext cx="711179" cy="1079999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E633D699-1446-4880-B884-4B1CF05B5B6A}"/>
                </a:ext>
              </a:extLst>
            </p:cNvPr>
            <p:cNvGrpSpPr/>
            <p:nvPr/>
          </p:nvGrpSpPr>
          <p:grpSpPr>
            <a:xfrm>
              <a:off x="722643" y="3405903"/>
              <a:ext cx="10765723" cy="1080000"/>
              <a:chOff x="722643" y="3532365"/>
              <a:chExt cx="4603367" cy="1080000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3AD899C1-71D0-4232-BB14-1E4DFCB41447}"/>
                  </a:ext>
                </a:extLst>
              </p:cNvPr>
              <p:cNvSpPr/>
              <p:nvPr/>
            </p:nvSpPr>
            <p:spPr>
              <a:xfrm>
                <a:off x="722643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DD7B42C0-92E8-4B77-9A25-F5FBDBFA6BCA}"/>
                  </a:ext>
                </a:extLst>
              </p:cNvPr>
              <p:cNvSpPr/>
              <p:nvPr/>
            </p:nvSpPr>
            <p:spPr>
              <a:xfrm>
                <a:off x="1897099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CA739DDD-38E2-4DFB-AD1F-8D114A35A8D1}"/>
                  </a:ext>
                </a:extLst>
              </p:cNvPr>
              <p:cNvSpPr/>
              <p:nvPr/>
            </p:nvSpPr>
            <p:spPr>
              <a:xfrm>
                <a:off x="3071555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BA804168-DA60-4A4D-BCA3-E3D086F3D125}"/>
                  </a:ext>
                </a:extLst>
              </p:cNvPr>
              <p:cNvSpPr/>
              <p:nvPr/>
            </p:nvSpPr>
            <p:spPr>
              <a:xfrm>
                <a:off x="4246010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CE69E365-F648-4177-AA03-8F8B11644E36}"/>
                </a:ext>
              </a:extLst>
            </p:cNvPr>
            <p:cNvSpPr/>
            <p:nvPr/>
          </p:nvSpPr>
          <p:spPr>
            <a:xfrm>
              <a:off x="11613765" y="3401449"/>
              <a:ext cx="954371" cy="1079999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891305CF-2A2C-43A3-96A7-A0E2CFB7C4F4}"/>
                </a:ext>
              </a:extLst>
            </p:cNvPr>
            <p:cNvSpPr/>
            <p:nvPr/>
          </p:nvSpPr>
          <p:spPr>
            <a:xfrm>
              <a:off x="719845" y="4513201"/>
              <a:ext cx="2383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Высокие требования </a:t>
              </a:r>
            </a:p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к качеству продукции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2CB4F6F8-B300-44F7-AF55-7E3191600D5A}"/>
                </a:ext>
              </a:extLst>
            </p:cNvPr>
            <p:cNvSpPr/>
            <p:nvPr/>
          </p:nvSpPr>
          <p:spPr>
            <a:xfrm>
              <a:off x="3467433" y="4513201"/>
              <a:ext cx="252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Доступность для широкого </a:t>
              </a:r>
            </a:p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круга организаций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075EF48A-B8B7-4C53-8EC4-6D5081C812A3}"/>
                </a:ext>
              </a:extLst>
            </p:cNvPr>
            <p:cNvSpPr/>
            <p:nvPr/>
          </p:nvSpPr>
          <p:spPr>
            <a:xfrm>
              <a:off x="6215021" y="4513201"/>
              <a:ext cx="252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Прозрачность и простота получения статуса «Участник Программы»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35F8E55-0136-4AA8-BDB0-1E7AB5519BBB}"/>
                </a:ext>
              </a:extLst>
            </p:cNvPr>
            <p:cNvSpPr/>
            <p:nvPr/>
          </p:nvSpPr>
          <p:spPr>
            <a:xfrm>
              <a:off x="8962610" y="4513201"/>
              <a:ext cx="25285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Соответствие программы нормам действующего законодательства </a:t>
              </a:r>
            </a:p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и установленным полномочиям РЭЦ</a:t>
              </a: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BB4792D-78D5-4650-A172-8498E0FB8269}"/>
              </a:ext>
            </a:extLst>
          </p:cNvPr>
          <p:cNvSpPr/>
          <p:nvPr/>
        </p:nvSpPr>
        <p:spPr>
          <a:xfrm>
            <a:off x="1122946" y="4964600"/>
            <a:ext cx="55696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УЧАСТНИКАМИ ПРОГРАММЫ МОГУТ </a:t>
            </a:r>
          </a:p>
          <a:p>
            <a:r>
              <a:rPr lang="ru-RU" sz="14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 КОМПАНИИ ИЗ ЛЮБОЙ ОТРАСЛИ ННЭ: </a:t>
            </a:r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685DB2F5-E8A7-4626-8735-9680640A790A}"/>
              </a:ext>
            </a:extLst>
          </p:cNvPr>
          <p:cNvSpPr/>
          <p:nvPr/>
        </p:nvSpPr>
        <p:spPr>
          <a:xfrm rot="13500000">
            <a:off x="6144463" y="4835026"/>
            <a:ext cx="137530" cy="139086"/>
          </a:xfrm>
          <a:prstGeom prst="rtTriangle">
            <a:avLst/>
          </a:prstGeom>
          <a:noFill/>
          <a:ln w="28575" cmpd="dbl">
            <a:solidFill>
              <a:srgbClr val="36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4C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677714A-1707-4369-B14C-7E55D2832DC3}"/>
              </a:ext>
            </a:extLst>
          </p:cNvPr>
          <p:cNvSpPr/>
          <p:nvPr/>
        </p:nvSpPr>
        <p:spPr>
          <a:xfrm>
            <a:off x="6358991" y="4735293"/>
            <a:ext cx="4006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B4C"/>
                </a:solidFill>
                <a:latin typeface="Arial Narrow" panose="020B0606020202030204" pitchFamily="34" charset="0"/>
              </a:rPr>
              <a:t>Крупные компании</a:t>
            </a:r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xmlns="" id="{46D7CE26-0AC5-4BEC-9DDD-D18588A00A69}"/>
              </a:ext>
            </a:extLst>
          </p:cNvPr>
          <p:cNvSpPr/>
          <p:nvPr/>
        </p:nvSpPr>
        <p:spPr>
          <a:xfrm rot="13500000">
            <a:off x="6144463" y="5190315"/>
            <a:ext cx="137530" cy="139086"/>
          </a:xfrm>
          <a:prstGeom prst="rtTriangle">
            <a:avLst/>
          </a:prstGeom>
          <a:noFill/>
          <a:ln w="28575" cmpd="dbl">
            <a:solidFill>
              <a:srgbClr val="36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4C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26F5FBE-6632-4073-B0F3-52897C2BCBE4}"/>
              </a:ext>
            </a:extLst>
          </p:cNvPr>
          <p:cNvSpPr/>
          <p:nvPr/>
        </p:nvSpPr>
        <p:spPr>
          <a:xfrm>
            <a:off x="6358991" y="5090582"/>
            <a:ext cx="4502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B4C"/>
                </a:solidFill>
                <a:latin typeface="Arial Narrow" panose="020B0606020202030204" pitchFamily="34" charset="0"/>
              </a:rPr>
              <a:t>Компании сегмента МСП</a:t>
            </a:r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xmlns="" id="{385CD412-8F56-46EF-BF16-5F17D8336134}"/>
              </a:ext>
            </a:extLst>
          </p:cNvPr>
          <p:cNvSpPr/>
          <p:nvPr/>
        </p:nvSpPr>
        <p:spPr>
          <a:xfrm rot="13500000">
            <a:off x="6144463" y="5545604"/>
            <a:ext cx="137530" cy="139086"/>
          </a:xfrm>
          <a:prstGeom prst="rtTriangle">
            <a:avLst/>
          </a:prstGeom>
          <a:noFill/>
          <a:ln w="28575" cmpd="dbl">
            <a:solidFill>
              <a:srgbClr val="36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4C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10E6C9B-0D6D-449A-997B-21498C1B2062}"/>
              </a:ext>
            </a:extLst>
          </p:cNvPr>
          <p:cNvSpPr/>
          <p:nvPr/>
        </p:nvSpPr>
        <p:spPr>
          <a:xfrm>
            <a:off x="6358991" y="5445871"/>
            <a:ext cx="6048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B4C"/>
                </a:solidFill>
                <a:latin typeface="Arial Narrow" panose="020B0606020202030204" pitchFamily="34" charset="0"/>
              </a:rPr>
              <a:t>Индивидуальные предприниматели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F9F8F27-50CD-4E3B-8419-FEC810D61281}"/>
              </a:ext>
            </a:extLst>
          </p:cNvPr>
          <p:cNvSpPr/>
          <p:nvPr/>
        </p:nvSpPr>
        <p:spPr>
          <a:xfrm>
            <a:off x="594447" y="1648029"/>
            <a:ext cx="10033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600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 включает в себя Систему добровольной сертификации «Сделано в России», </a:t>
            </a:r>
          </a:p>
          <a:p>
            <a:r>
              <a:rPr lang="ru-RU" sz="1600" dirty="0">
                <a:solidFill>
                  <a:srgbClr val="0600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зарегистрированную в едином реестре Росстандарта под </a:t>
            </a:r>
            <a:r>
              <a:rPr lang="ru-RU" sz="1600" b="1" dirty="0">
                <a:solidFill>
                  <a:srgbClr val="002B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 РОСС RU.З1685.04РЭЦ0</a:t>
            </a:r>
          </a:p>
        </p:txBody>
      </p:sp>
    </p:spTree>
    <p:extLst>
      <p:ext uri="{BB962C8B-B14F-4D97-AF65-F5344CB8AC3E}">
        <p14:creationId xmlns:p14="http://schemas.microsoft.com/office/powerpoint/2010/main" xmlns="" val="115647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6F69BA-70B1-47D3-9580-926E759FF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2102307"/>
            <a:ext cx="540000" cy="540000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F8286C2B-46F5-4798-9E92-2CBE2EF8C3C4}"/>
              </a:ext>
            </a:extLst>
          </p:cNvPr>
          <p:cNvSpPr/>
          <p:nvPr/>
        </p:nvSpPr>
        <p:spPr>
          <a:xfrm>
            <a:off x="2569410" y="3009825"/>
            <a:ext cx="6961512" cy="1202799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B69213E9-0005-4146-A68D-386F6F5253C8}"/>
              </a:ext>
            </a:extLst>
          </p:cNvPr>
          <p:cNvGrpSpPr/>
          <p:nvPr/>
        </p:nvGrpSpPr>
        <p:grpSpPr>
          <a:xfrm>
            <a:off x="3801417" y="3053981"/>
            <a:ext cx="5056954" cy="1118538"/>
            <a:chOff x="3288126" y="1865754"/>
            <a:chExt cx="5056954" cy="111853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D35A1046-3DEB-4D35-8708-29A9600B9841}"/>
                </a:ext>
              </a:extLst>
            </p:cNvPr>
            <p:cNvGrpSpPr/>
            <p:nvPr/>
          </p:nvGrpSpPr>
          <p:grpSpPr>
            <a:xfrm>
              <a:off x="3384745" y="1865754"/>
              <a:ext cx="4960335" cy="1118538"/>
              <a:chOff x="3384745" y="1905859"/>
              <a:chExt cx="4960335" cy="1118538"/>
            </a:xfrm>
          </p:grpSpPr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xmlns="" id="{B222A9B4-5BBA-46A5-A7D3-947AB51B218E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40550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в упаковке из </a:t>
                </a:r>
                <a:r>
                  <a:rPr lang="ru-RU" sz="1200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биоразлагаемого</a:t>
                </a:r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материала;</a:t>
                </a:r>
              </a:p>
            </p:txBody>
          </p: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xmlns="" id="{4B43AF92-A045-44BB-A35A-30C1748B4828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48402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из безопасного сырья, не содержит опасных веществ;</a:t>
                </a:r>
              </a:p>
            </p:txBody>
          </p:sp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xmlns="" id="{2CA43CC9-2C9E-4D16-91B8-B25A2F8C1A17}"/>
                  </a:ext>
                </a:extLst>
              </p:cNvPr>
              <p:cNvSpPr/>
              <p:nvPr/>
            </p:nvSpPr>
            <p:spPr>
              <a:xfrm>
                <a:off x="3384748" y="2747398"/>
                <a:ext cx="8353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другие.</a:t>
                </a:r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xmlns="" id="{D4535C7D-936B-40FF-81DF-F22A658B03FC}"/>
                  </a:ext>
                </a:extLst>
              </p:cNvPr>
              <p:cNvSpPr/>
              <p:nvPr/>
            </p:nvSpPr>
            <p:spPr>
              <a:xfrm>
                <a:off x="3384748" y="2466885"/>
                <a:ext cx="496033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технологичная продукция с экономичным потреблением ресурсов;</a:t>
                </a:r>
              </a:p>
            </p:txBody>
          </p:sp>
        </p:grpSp>
        <p:sp>
          <p:nvSpPr>
            <p:cNvPr id="80" name="Прямоугольный треугольник 79">
              <a:extLst>
                <a:ext uri="{FF2B5EF4-FFF2-40B4-BE49-F238E27FC236}">
                  <a16:creationId xmlns:a16="http://schemas.microsoft.com/office/drawing/2014/main" xmlns="" id="{9CC31607-5D61-4BBC-ADC0-64D26F1C827B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81" name="Прямоугольный треугольник 80">
              <a:extLst>
                <a:ext uri="{FF2B5EF4-FFF2-40B4-BE49-F238E27FC236}">
                  <a16:creationId xmlns:a16="http://schemas.microsoft.com/office/drawing/2014/main" xmlns="" id="{02A3250B-A10F-48E1-ABF9-2EBB9B1EAD53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83" name="Прямоугольный треугольник 82">
              <a:extLst>
                <a:ext uri="{FF2B5EF4-FFF2-40B4-BE49-F238E27FC236}">
                  <a16:creationId xmlns:a16="http://schemas.microsoft.com/office/drawing/2014/main" xmlns="" id="{A5CA20CD-4569-4771-987F-24316A65EE0A}"/>
                </a:ext>
              </a:extLst>
            </p:cNvPr>
            <p:cNvSpPr/>
            <p:nvPr/>
          </p:nvSpPr>
          <p:spPr>
            <a:xfrm rot="13500000">
              <a:off x="3288575" y="2525828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84" name="Прямоугольный треугольник 83">
              <a:extLst>
                <a:ext uri="{FF2B5EF4-FFF2-40B4-BE49-F238E27FC236}">
                  <a16:creationId xmlns:a16="http://schemas.microsoft.com/office/drawing/2014/main" xmlns="" id="{26F50142-1735-4E3B-B005-8896A467578B}"/>
                </a:ext>
              </a:extLst>
            </p:cNvPr>
            <p:cNvSpPr/>
            <p:nvPr/>
          </p:nvSpPr>
          <p:spPr>
            <a:xfrm rot="13500000">
              <a:off x="3288575" y="2805640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AD96BD1-6ACF-45E0-A7DA-783B8788605A}"/>
              </a:ext>
            </a:extLst>
          </p:cNvPr>
          <p:cNvSpPr/>
          <p:nvPr/>
        </p:nvSpPr>
        <p:spPr>
          <a:xfrm>
            <a:off x="2569409" y="1737778"/>
            <a:ext cx="6961511" cy="1202799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B4C"/>
                </a:solidFill>
                <a:latin typeface="Arial Black" panose="020B0A04020102020204" pitchFamily="34" charset="0"/>
              </a:rPr>
              <a:t>НАПРАВЛЕНИЯ СЕРТИФИКАЦИИ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49F9F7D-7335-4B95-9E0B-07F9FA8AA329}"/>
              </a:ext>
            </a:extLst>
          </p:cNvPr>
          <p:cNvGrpSpPr/>
          <p:nvPr/>
        </p:nvGrpSpPr>
        <p:grpSpPr>
          <a:xfrm>
            <a:off x="3801417" y="1781934"/>
            <a:ext cx="3535961" cy="1118538"/>
            <a:chOff x="3288126" y="1865754"/>
            <a:chExt cx="3535961" cy="111853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613A7D77-5D89-4675-9CC7-7502C8EFC7E8}"/>
                </a:ext>
              </a:extLst>
            </p:cNvPr>
            <p:cNvGrpSpPr/>
            <p:nvPr/>
          </p:nvGrpSpPr>
          <p:grpSpPr>
            <a:xfrm>
              <a:off x="3384745" y="1865754"/>
              <a:ext cx="3439342" cy="1118538"/>
              <a:chOff x="3384745" y="1905859"/>
              <a:chExt cx="3439342" cy="1118538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EFEA0FAF-04C5-4F8A-8155-F3097BCE7348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31511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пестицидов и химических удобрений;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931ED32C-997C-4393-89F1-E62FFB59089B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34393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стимуляторов роста и откорма животных;</a:t>
                </a: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xmlns="" id="{09A6A892-B19F-466C-A493-2B127C4E9B44}"/>
                  </a:ext>
                </a:extLst>
              </p:cNvPr>
              <p:cNvSpPr/>
              <p:nvPr/>
            </p:nvSpPr>
            <p:spPr>
              <a:xfrm>
                <a:off x="3384748" y="2747398"/>
                <a:ext cx="8353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другие.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xmlns="" id="{D91B08C3-1AA2-4717-86BA-FBC94BEC659D}"/>
                  </a:ext>
                </a:extLst>
              </p:cNvPr>
              <p:cNvSpPr/>
              <p:nvPr/>
            </p:nvSpPr>
            <p:spPr>
              <a:xfrm>
                <a:off x="3384748" y="2466885"/>
                <a:ext cx="8451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ГМО;</a:t>
                </a:r>
              </a:p>
            </p:txBody>
          </p:sp>
        </p:grpSp>
        <p:sp>
          <p:nvSpPr>
            <p:cNvPr id="55" name="Прямоугольный треугольник 54">
              <a:extLst>
                <a:ext uri="{FF2B5EF4-FFF2-40B4-BE49-F238E27FC236}">
                  <a16:creationId xmlns:a16="http://schemas.microsoft.com/office/drawing/2014/main" xmlns="" id="{CBBD5D01-B611-4A60-A242-24DA46629196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57" name="Прямоугольный треугольник 56">
              <a:extLst>
                <a:ext uri="{FF2B5EF4-FFF2-40B4-BE49-F238E27FC236}">
                  <a16:creationId xmlns:a16="http://schemas.microsoft.com/office/drawing/2014/main" xmlns="" id="{1C2D982F-AB20-4CD5-A9C2-9C45E45CA114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58" name="Прямоугольный треугольник 57">
              <a:extLst>
                <a:ext uri="{FF2B5EF4-FFF2-40B4-BE49-F238E27FC236}">
                  <a16:creationId xmlns:a16="http://schemas.microsoft.com/office/drawing/2014/main" xmlns="" id="{E9404F41-356A-46F2-B362-6CB7210FA0AE}"/>
                </a:ext>
              </a:extLst>
            </p:cNvPr>
            <p:cNvSpPr/>
            <p:nvPr/>
          </p:nvSpPr>
          <p:spPr>
            <a:xfrm rot="13500000">
              <a:off x="3288575" y="2525828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59" name="Прямоугольный треугольник 58">
              <a:extLst>
                <a:ext uri="{FF2B5EF4-FFF2-40B4-BE49-F238E27FC236}">
                  <a16:creationId xmlns:a16="http://schemas.microsoft.com/office/drawing/2014/main" xmlns="" id="{F5DBCC59-99A8-433C-9323-95E3A8EB7E18}"/>
                </a:ext>
              </a:extLst>
            </p:cNvPr>
            <p:cNvSpPr/>
            <p:nvPr/>
          </p:nvSpPr>
          <p:spPr>
            <a:xfrm rot="13500000">
              <a:off x="3288575" y="2805640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FC84D5D3-AAC8-4183-91D3-A733E290B428}"/>
              </a:ext>
            </a:extLst>
          </p:cNvPr>
          <p:cNvSpPr/>
          <p:nvPr/>
        </p:nvSpPr>
        <p:spPr>
          <a:xfrm>
            <a:off x="2569410" y="4285559"/>
            <a:ext cx="6961514" cy="1202799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8ED89840-6876-407D-B726-4C67798A3B15}"/>
              </a:ext>
            </a:extLst>
          </p:cNvPr>
          <p:cNvGrpSpPr/>
          <p:nvPr/>
        </p:nvGrpSpPr>
        <p:grpSpPr>
          <a:xfrm>
            <a:off x="3801417" y="4329715"/>
            <a:ext cx="5099017" cy="1118538"/>
            <a:chOff x="3288126" y="1865754"/>
            <a:chExt cx="5099017" cy="1118538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xmlns="" id="{CF7397F0-0140-4901-B6D4-809AB6D21D69}"/>
                </a:ext>
              </a:extLst>
            </p:cNvPr>
            <p:cNvGrpSpPr/>
            <p:nvPr/>
          </p:nvGrpSpPr>
          <p:grpSpPr>
            <a:xfrm>
              <a:off x="3384745" y="1865754"/>
              <a:ext cx="5002398" cy="1118538"/>
              <a:chOff x="3384745" y="1905859"/>
              <a:chExt cx="5002398" cy="1118538"/>
            </a:xfrm>
          </p:grpSpPr>
          <p:sp>
            <p:nvSpPr>
              <p:cNvPr id="96" name="Прямоугольник 95">
                <a:extLst>
                  <a:ext uri="{FF2B5EF4-FFF2-40B4-BE49-F238E27FC236}">
                    <a16:creationId xmlns:a16="http://schemas.microsoft.com/office/drawing/2014/main" xmlns="" id="{CB2A116F-5A3A-47FD-9D41-EF09C6A07E4C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42535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увеличенный срок гарантии на эксплуатацию продукции;</a:t>
                </a:r>
              </a:p>
            </p:txBody>
          </p:sp>
          <p:sp>
            <p:nvSpPr>
              <p:cNvPr id="97" name="Прямоугольник 96">
                <a:extLst>
                  <a:ext uri="{FF2B5EF4-FFF2-40B4-BE49-F238E27FC236}">
                    <a16:creationId xmlns:a16="http://schemas.microsoft.com/office/drawing/2014/main" xmlns="" id="{9B494BB1-573E-4AC7-9925-C8FBA73929FF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50023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с повышенным уровнем функциональной безопасности;</a:t>
                </a:r>
              </a:p>
            </p:txBody>
          </p:sp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xmlns="" id="{C9A79A00-08AD-42B7-A84F-707CAA31E9B2}"/>
                  </a:ext>
                </a:extLst>
              </p:cNvPr>
              <p:cNvSpPr/>
              <p:nvPr/>
            </p:nvSpPr>
            <p:spPr>
              <a:xfrm>
                <a:off x="3384748" y="2747398"/>
                <a:ext cx="341535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продукция, отвечающая требованиям кошер.</a:t>
                </a:r>
              </a:p>
            </p:txBody>
          </p:sp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xmlns="" id="{F25A9A01-958A-44F7-A3A8-C62B64988BBE}"/>
                  </a:ext>
                </a:extLst>
              </p:cNvPr>
              <p:cNvSpPr/>
              <p:nvPr/>
            </p:nvSpPr>
            <p:spPr>
              <a:xfrm>
                <a:off x="3384748" y="2466885"/>
                <a:ext cx="34712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продукция, отвечающая требованиям халяль;</a:t>
                </a:r>
              </a:p>
            </p:txBody>
          </p:sp>
        </p:grpSp>
        <p:sp>
          <p:nvSpPr>
            <p:cNvPr id="92" name="Прямоугольный треугольник 91">
              <a:extLst>
                <a:ext uri="{FF2B5EF4-FFF2-40B4-BE49-F238E27FC236}">
                  <a16:creationId xmlns:a16="http://schemas.microsoft.com/office/drawing/2014/main" xmlns="" id="{490051A8-6ABC-466F-8E04-0715CEF8EEC0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93" name="Прямоугольный треугольник 92">
              <a:extLst>
                <a:ext uri="{FF2B5EF4-FFF2-40B4-BE49-F238E27FC236}">
                  <a16:creationId xmlns:a16="http://schemas.microsoft.com/office/drawing/2014/main" xmlns="" id="{4D30381A-6A71-4739-B4F9-64A9EE2A9946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94" name="Прямоугольный треугольник 93">
              <a:extLst>
                <a:ext uri="{FF2B5EF4-FFF2-40B4-BE49-F238E27FC236}">
                  <a16:creationId xmlns:a16="http://schemas.microsoft.com/office/drawing/2014/main" xmlns="" id="{88118023-68F3-43D9-8E9E-3C35E899D5F9}"/>
                </a:ext>
              </a:extLst>
            </p:cNvPr>
            <p:cNvSpPr/>
            <p:nvPr/>
          </p:nvSpPr>
          <p:spPr>
            <a:xfrm rot="13500000">
              <a:off x="3288575" y="2525828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95" name="Прямоугольный треугольник 94">
              <a:extLst>
                <a:ext uri="{FF2B5EF4-FFF2-40B4-BE49-F238E27FC236}">
                  <a16:creationId xmlns:a16="http://schemas.microsoft.com/office/drawing/2014/main" xmlns="" id="{6C7BA61C-A706-4E04-9F36-B3E471CF9A60}"/>
                </a:ext>
              </a:extLst>
            </p:cNvPr>
            <p:cNvSpPr/>
            <p:nvPr/>
          </p:nvSpPr>
          <p:spPr>
            <a:xfrm rot="13500000">
              <a:off x="3288575" y="2805640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1443B54E-28C8-4597-8FB0-25DE5BD4D1CC}"/>
              </a:ext>
            </a:extLst>
          </p:cNvPr>
          <p:cNvSpPr/>
          <p:nvPr/>
        </p:nvSpPr>
        <p:spPr>
          <a:xfrm>
            <a:off x="2569409" y="5560114"/>
            <a:ext cx="6961513" cy="85586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45D7D5FB-FF41-418D-8DE7-5CFAF958B9D5}"/>
              </a:ext>
            </a:extLst>
          </p:cNvPr>
          <p:cNvGrpSpPr/>
          <p:nvPr/>
        </p:nvGrpSpPr>
        <p:grpSpPr>
          <a:xfrm>
            <a:off x="3801417" y="5716022"/>
            <a:ext cx="4463135" cy="557511"/>
            <a:chOff x="3288126" y="1865754"/>
            <a:chExt cx="4463135" cy="557511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xmlns="" id="{93AFC12F-6F4C-4066-AF11-F67B7E99F440}"/>
                </a:ext>
              </a:extLst>
            </p:cNvPr>
            <p:cNvGrpSpPr/>
            <p:nvPr/>
          </p:nvGrpSpPr>
          <p:grpSpPr>
            <a:xfrm>
              <a:off x="3384745" y="1865754"/>
              <a:ext cx="4366516" cy="557511"/>
              <a:chOff x="3384745" y="1905859"/>
              <a:chExt cx="4366516" cy="557511"/>
            </a:xfrm>
          </p:grpSpPr>
          <p:sp>
            <p:nvSpPr>
              <p:cNvPr id="107" name="Прямоугольник 106">
                <a:extLst>
                  <a:ext uri="{FF2B5EF4-FFF2-40B4-BE49-F238E27FC236}">
                    <a16:creationId xmlns:a16="http://schemas.microsoft.com/office/drawing/2014/main" xmlns="" id="{1E3428FD-1225-47EA-9BFE-EB1EB248B1D9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43665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технологичные решения, зарегистрированные компанией;</a:t>
                </a:r>
              </a:p>
            </p:txBody>
          </p:sp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xmlns="" id="{8ECC0B21-37D3-4050-A444-E3210037F64A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43389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уникальная рецептура продукции, защищенная патентом.</a:t>
                </a:r>
              </a:p>
            </p:txBody>
          </p:sp>
        </p:grpSp>
        <p:sp>
          <p:nvSpPr>
            <p:cNvPr id="103" name="Прямоугольный треугольник 102">
              <a:extLst>
                <a:ext uri="{FF2B5EF4-FFF2-40B4-BE49-F238E27FC236}">
                  <a16:creationId xmlns:a16="http://schemas.microsoft.com/office/drawing/2014/main" xmlns="" id="{C42F1979-437F-4661-B59D-F78FE4E3AC4A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104" name="Прямоугольный треугольник 103">
              <a:extLst>
                <a:ext uri="{FF2B5EF4-FFF2-40B4-BE49-F238E27FC236}">
                  <a16:creationId xmlns:a16="http://schemas.microsoft.com/office/drawing/2014/main" xmlns="" id="{7EE9F84C-E865-4949-BD76-4398CD278B83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A71E820-0022-4596-ACB8-D8823A4E153C}"/>
              </a:ext>
            </a:extLst>
          </p:cNvPr>
          <p:cNvSpPr/>
          <p:nvPr/>
        </p:nvSpPr>
        <p:spPr>
          <a:xfrm>
            <a:off x="1128656" y="2099038"/>
            <a:ext cx="24165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ОРГАНИЧЕСКОЕ </a:t>
            </a:r>
            <a:endParaRPr lang="en-US" sz="1600" b="1" dirty="0">
              <a:solidFill>
                <a:srgbClr val="002B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ПРОИСХОЖДЕНИЕ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EDD7486-B62D-46E5-AB9C-9F50887A79BB}"/>
              </a:ext>
            </a:extLst>
          </p:cNvPr>
          <p:cNvSpPr/>
          <p:nvPr/>
        </p:nvSpPr>
        <p:spPr>
          <a:xfrm>
            <a:off x="1000014" y="3441947"/>
            <a:ext cx="24165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ЭКОЛОГИЧНОСТЬ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0C945A4C-B329-4EDD-A3F1-CB4B4562FBBA}"/>
              </a:ext>
            </a:extLst>
          </p:cNvPr>
          <p:cNvSpPr/>
          <p:nvPr/>
        </p:nvSpPr>
        <p:spPr>
          <a:xfrm>
            <a:off x="1128656" y="4768163"/>
            <a:ext cx="23759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НАДЕЖНОСТЬ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DDB5B84-68C0-4F80-821A-007E4E191547}"/>
              </a:ext>
            </a:extLst>
          </p:cNvPr>
          <p:cNvSpPr/>
          <p:nvPr/>
        </p:nvSpPr>
        <p:spPr>
          <a:xfrm>
            <a:off x="1128656" y="5835684"/>
            <a:ext cx="23759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УНИКАЛЬНОСТЬ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FD7235-8F4C-464D-8ACB-9FCA21B4E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3351020"/>
            <a:ext cx="540000" cy="5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B5812F5-03E2-4769-85C6-7D1F417AAF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4667440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5AFDD51-E0FE-4142-B1AB-04494766CB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572477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88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3" y="790416"/>
            <a:ext cx="108541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6004C"/>
                </a:solidFill>
                <a:latin typeface="Circe Extra Bold" panose="020B08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ПАРТНЕРЫ ПРОГРАММЫ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3FBA89-142D-4E99-83C8-988179E3B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896" y="1864673"/>
            <a:ext cx="2841897" cy="8028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76DAC56-476D-4BFF-B850-AEB95A839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931" y="3154893"/>
            <a:ext cx="2619214" cy="5378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7EC6B93-9842-4F84-A0CA-D0661F48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29" y="4158481"/>
            <a:ext cx="3014193" cy="5126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763E1E7-FDEA-4611-95A5-CA36ED59F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492" y="5156708"/>
            <a:ext cx="1524703" cy="553784"/>
          </a:xfrm>
          <a:prstGeom prst="rect">
            <a:avLst/>
          </a:prstGeom>
        </p:spPr>
      </p:pic>
      <p:pic>
        <p:nvPicPr>
          <p:cNvPr id="20" name="Picture 2" descr="ФГБУ «Институт стандартизации»">
            <a:extLst>
              <a:ext uri="{FF2B5EF4-FFF2-40B4-BE49-F238E27FC236}">
                <a16:creationId xmlns:a16="http://schemas.microsoft.com/office/drawing/2014/main" xmlns="" id="{6873B677-A00F-4246-BC56-674A5DF2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063" y="1913081"/>
            <a:ext cx="3530103" cy="7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F176A87-9535-4ACE-B0FE-1CEA3F9548A6}"/>
              </a:ext>
            </a:extLst>
          </p:cNvPr>
          <p:cNvSpPr/>
          <p:nvPr/>
        </p:nvSpPr>
        <p:spPr>
          <a:xfrm>
            <a:off x="745564" y="1701186"/>
            <a:ext cx="10403082" cy="1137430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CC998AB-F55C-4CD5-9932-1FBAA343E877}"/>
              </a:ext>
            </a:extLst>
          </p:cNvPr>
          <p:cNvSpPr/>
          <p:nvPr/>
        </p:nvSpPr>
        <p:spPr>
          <a:xfrm>
            <a:off x="745564" y="2934535"/>
            <a:ext cx="3451723" cy="92289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4BD5B5B-D305-4B69-A5D8-9649A320D61D}"/>
              </a:ext>
            </a:extLst>
          </p:cNvPr>
          <p:cNvSpPr/>
          <p:nvPr/>
        </p:nvSpPr>
        <p:spPr>
          <a:xfrm>
            <a:off x="743677" y="3953345"/>
            <a:ext cx="3451723" cy="92289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623E2BE-E804-4AAA-A283-07785A073573}"/>
              </a:ext>
            </a:extLst>
          </p:cNvPr>
          <p:cNvSpPr/>
          <p:nvPr/>
        </p:nvSpPr>
        <p:spPr>
          <a:xfrm>
            <a:off x="743677" y="4972155"/>
            <a:ext cx="3451723" cy="92289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FC69B6A-B15E-4327-8A76-341EABFF2EFF}"/>
              </a:ext>
            </a:extLst>
          </p:cNvPr>
          <p:cNvSpPr/>
          <p:nvPr/>
        </p:nvSpPr>
        <p:spPr>
          <a:xfrm>
            <a:off x="4346011" y="2934535"/>
            <a:ext cx="6802636" cy="296051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ФБУ «Саратовский ЦСМ им. Б. А. Дубовикова» - поверка и калибровка средств  измерений | Агрегатор поверок">
            <a:extLst>
              <a:ext uri="{FF2B5EF4-FFF2-40B4-BE49-F238E27FC236}">
                <a16:creationId xmlns:a16="http://schemas.microsoft.com/office/drawing/2014/main" xmlns="" id="{DC10EFEB-DA47-4A95-9E91-E44B2EA4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17" b="27309"/>
          <a:stretch/>
        </p:blipFill>
        <p:spPr bwMode="auto">
          <a:xfrm>
            <a:off x="7847876" y="1904824"/>
            <a:ext cx="3220228" cy="7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8B951A-6EC1-4F85-B42E-1F1AF54427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11" b="7111"/>
          <a:stretch/>
        </p:blipFill>
        <p:spPr>
          <a:xfrm>
            <a:off x="5286681" y="3023117"/>
            <a:ext cx="4921296" cy="27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39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3" y="790416"/>
            <a:ext cx="1085418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E5E"/>
                </a:solidFill>
                <a:latin typeface="Circe Extra Bold" panose="020B0802020203020203" pitchFamily="34" charset="-52"/>
              </a:rPr>
              <a:t>УЧАСТНИКИ ПРОГРАММЫ «СДЕЛАНО В РОССИИ»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76DAB6-C3F9-430A-881A-DDB4F623EAD8}"/>
              </a:ext>
            </a:extLst>
          </p:cNvPr>
          <p:cNvSpPr/>
          <p:nvPr/>
        </p:nvSpPr>
        <p:spPr>
          <a:xfrm>
            <a:off x="495050" y="1670515"/>
            <a:ext cx="93868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-RU" sz="1600" b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«Сделано в России»</a:t>
            </a:r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выданы более, чем на </a:t>
            </a:r>
            <a:r>
              <a:rPr lang="ru-RU" sz="1600" b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товарных позиций</a:t>
            </a:r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них: </a:t>
            </a:r>
            <a:r>
              <a:rPr lang="ru-RU" sz="1600" i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промышленной продукции, пищевой продукции, </a:t>
            </a:r>
          </a:p>
          <a:p>
            <a:r>
              <a:rPr lang="ru-RU" sz="1600" i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строительных материалов, деревообрабатывающей отрасли. </a:t>
            </a:r>
            <a:endParaRPr lang="ru-RU" i="1" dirty="0">
              <a:solidFill>
                <a:srgbClr val="002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3ED94A9-6569-41AD-8353-2B9370C1D525}"/>
              </a:ext>
            </a:extLst>
          </p:cNvPr>
          <p:cNvGrpSpPr/>
          <p:nvPr/>
        </p:nvGrpSpPr>
        <p:grpSpPr>
          <a:xfrm>
            <a:off x="535713" y="2736507"/>
            <a:ext cx="7594664" cy="3697681"/>
            <a:chOff x="1935804" y="2736507"/>
            <a:chExt cx="7594664" cy="3697681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xmlns="" id="{ADCF0875-4C66-4325-A57D-E0B02BFB0D0D}"/>
                </a:ext>
              </a:extLst>
            </p:cNvPr>
            <p:cNvGrpSpPr/>
            <p:nvPr/>
          </p:nvGrpSpPr>
          <p:grpSpPr>
            <a:xfrm>
              <a:off x="1935804" y="2736507"/>
              <a:ext cx="5904108" cy="3697681"/>
              <a:chOff x="2460664" y="2736507"/>
              <a:chExt cx="5904108" cy="3697681"/>
            </a:xfrm>
          </p:grpSpPr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xmlns="" id="{E0D8962F-D7F1-48D7-92C3-0778CA78D720}"/>
                  </a:ext>
                </a:extLst>
              </p:cNvPr>
              <p:cNvGrpSpPr/>
              <p:nvPr/>
            </p:nvGrpSpPr>
            <p:grpSpPr>
              <a:xfrm>
                <a:off x="2460664" y="2736507"/>
                <a:ext cx="5904108" cy="3697681"/>
                <a:chOff x="496692" y="2727736"/>
                <a:chExt cx="5904108" cy="3697681"/>
              </a:xfrm>
            </p:grpSpPr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xmlns="" id="{2427088B-2B67-40AB-9CB7-E5AA973DD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471620" y="4740570"/>
                  <a:ext cx="1624380" cy="623148"/>
                </a:xfrm>
                <a:prstGeom prst="rect">
                  <a:avLst/>
                </a:prstGeom>
              </p:spPr>
            </p:pic>
            <p:sp>
              <p:nvSpPr>
                <p:cNvPr id="13" name="AutoShape 2" descr="https://main-cdn.sbermegamarket.ru/hlr-system/119/684/904/010/101/427/100028185391b0.jpg">
                  <a:extLst>
                    <a:ext uri="{FF2B5EF4-FFF2-40B4-BE49-F238E27FC236}">
                      <a16:creationId xmlns:a16="http://schemas.microsoft.com/office/drawing/2014/main" xmlns="" id="{A3FE6A33-9DC6-4BD3-8868-90D83D6CEE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943600" y="32766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AutoShape 4" descr="https://main-cdn.sbermegamarket.ru/hlr-system/119/684/904/010/101/427/100028185391b0.jpg">
                  <a:extLst>
                    <a:ext uri="{FF2B5EF4-FFF2-40B4-BE49-F238E27FC236}">
                      <a16:creationId xmlns:a16="http://schemas.microsoft.com/office/drawing/2014/main" xmlns="" id="{A4D2CBA0-2DDD-43B1-8F19-A857CBDCE4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096000" y="34290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3" name="Группа 72">
                  <a:extLst>
                    <a:ext uri="{FF2B5EF4-FFF2-40B4-BE49-F238E27FC236}">
                      <a16:creationId xmlns:a16="http://schemas.microsoft.com/office/drawing/2014/main" xmlns="" id="{D6B56ED8-2280-4E7B-8C49-B4D426D1FDDD}"/>
                    </a:ext>
                  </a:extLst>
                </p:cNvPr>
                <p:cNvGrpSpPr/>
                <p:nvPr/>
              </p:nvGrpSpPr>
              <p:grpSpPr>
                <a:xfrm>
                  <a:off x="512702" y="2727736"/>
                  <a:ext cx="1800000" cy="1800000"/>
                  <a:chOff x="512702" y="2727736"/>
                  <a:chExt cx="1800000" cy="1800000"/>
                </a:xfrm>
              </p:grpSpPr>
              <p:pic>
                <p:nvPicPr>
                  <p:cNvPr id="17" name="Рисунок 16">
                    <a:extLst>
                      <a:ext uri="{FF2B5EF4-FFF2-40B4-BE49-F238E27FC236}">
                        <a16:creationId xmlns:a16="http://schemas.microsoft.com/office/drawing/2014/main" xmlns="" id="{3485C7EA-5ABA-4BE0-98F9-3A010A6D19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8503" y="3511801"/>
                    <a:ext cx="868189" cy="868189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22">
                    <a:extLst>
                      <a:ext uri="{FF2B5EF4-FFF2-40B4-BE49-F238E27FC236}">
                        <a16:creationId xmlns:a16="http://schemas.microsoft.com/office/drawing/2014/main" xmlns="" id="{4C294DA5-1CB8-41B5-A14F-2FEC835730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599373" y="2824706"/>
                    <a:ext cx="1581150" cy="581025"/>
                  </a:xfrm>
                  <a:prstGeom prst="rect">
                    <a:avLst/>
                  </a:prstGeom>
                </p:spPr>
              </p:pic>
              <p:sp>
                <p:nvSpPr>
                  <p:cNvPr id="65" name="Прямоугольник 64">
                    <a:extLst>
                      <a:ext uri="{FF2B5EF4-FFF2-40B4-BE49-F238E27FC236}">
                        <a16:creationId xmlns:a16="http://schemas.microsoft.com/office/drawing/2014/main" xmlns="" id="{5C6FC1D2-9BE0-4EB9-A659-B72784D1B99F}"/>
                      </a:ext>
                    </a:extLst>
                  </p:cNvPr>
                  <p:cNvSpPr/>
                  <p:nvPr/>
                </p:nvSpPr>
                <p:spPr>
                  <a:xfrm>
                    <a:off x="512702" y="272773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9" name="Рисунок 18">
                    <a:extLst>
                      <a:ext uri="{FF2B5EF4-FFF2-40B4-BE49-F238E27FC236}">
                        <a16:creationId xmlns:a16="http://schemas.microsoft.com/office/drawing/2014/main" xmlns="" id="{922F009E-6AE8-4BE0-8627-8CE0258D44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17464" y="3538355"/>
                    <a:ext cx="856756" cy="8567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Группа 73">
                  <a:extLst>
                    <a:ext uri="{FF2B5EF4-FFF2-40B4-BE49-F238E27FC236}">
                      <a16:creationId xmlns:a16="http://schemas.microsoft.com/office/drawing/2014/main" xmlns="" id="{A915F6A6-8358-4F0C-A6F3-2EA1A4171E8D}"/>
                    </a:ext>
                  </a:extLst>
                </p:cNvPr>
                <p:cNvGrpSpPr/>
                <p:nvPr/>
              </p:nvGrpSpPr>
              <p:grpSpPr>
                <a:xfrm>
                  <a:off x="496692" y="4624706"/>
                  <a:ext cx="1800000" cy="1800000"/>
                  <a:chOff x="496692" y="4624706"/>
                  <a:chExt cx="1800000" cy="1800000"/>
                </a:xfrm>
              </p:grpSpPr>
              <p:pic>
                <p:nvPicPr>
                  <p:cNvPr id="21" name="Рисунок 20">
                    <a:extLst>
                      <a:ext uri="{FF2B5EF4-FFF2-40B4-BE49-F238E27FC236}">
                        <a16:creationId xmlns:a16="http://schemas.microsoft.com/office/drawing/2014/main" xmlns="" id="{EFAFCB87-1F26-485C-AC7C-0B267D0216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6120" y="4667526"/>
                    <a:ext cx="938238" cy="957128"/>
                  </a:xfrm>
                  <a:prstGeom prst="rect">
                    <a:avLst/>
                  </a:prstGeom>
                </p:spPr>
              </p:pic>
              <p:pic>
                <p:nvPicPr>
                  <p:cNvPr id="66" name="Рисунок 65">
                    <a:extLst>
                      <a:ext uri="{FF2B5EF4-FFF2-40B4-BE49-F238E27FC236}">
                        <a16:creationId xmlns:a16="http://schemas.microsoft.com/office/drawing/2014/main" xmlns="" id="{F1D823F5-064F-4064-A240-327916A8E0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/>
                  <a:srcRect l="25308" t="32000" r="57755" b="33277"/>
                  <a:stretch/>
                </p:blipFill>
                <p:spPr>
                  <a:xfrm>
                    <a:off x="1569633" y="5244403"/>
                    <a:ext cx="593517" cy="760501"/>
                  </a:xfrm>
                  <a:prstGeom prst="rect">
                    <a:avLst/>
                  </a:prstGeom>
                </p:spPr>
              </p:pic>
              <p:pic>
                <p:nvPicPr>
                  <p:cNvPr id="68" name="Рисунок 67">
                    <a:extLst>
                      <a:ext uri="{FF2B5EF4-FFF2-40B4-BE49-F238E27FC236}">
                        <a16:creationId xmlns:a16="http://schemas.microsoft.com/office/drawing/2014/main" xmlns="" id="{83E0D533-50B5-4357-8C97-9EF3A9E70E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/>
                  <a:srcRect l="25194" t="34435" r="57576" b="30435"/>
                  <a:stretch/>
                </p:blipFill>
                <p:spPr>
                  <a:xfrm>
                    <a:off x="890771" y="5624652"/>
                    <a:ext cx="593517" cy="756325"/>
                  </a:xfrm>
                  <a:prstGeom prst="rect">
                    <a:avLst/>
                  </a:prstGeom>
                </p:spPr>
              </p:pic>
              <p:sp>
                <p:nvSpPr>
                  <p:cNvPr id="76" name="Прямоугольник 75">
                    <a:extLst>
                      <a:ext uri="{FF2B5EF4-FFF2-40B4-BE49-F238E27FC236}">
                        <a16:creationId xmlns:a16="http://schemas.microsoft.com/office/drawing/2014/main" xmlns="" id="{4329E7E4-5BB2-4E80-B809-014E0039CA3B}"/>
                      </a:ext>
                    </a:extLst>
                  </p:cNvPr>
                  <p:cNvSpPr/>
                  <p:nvPr/>
                </p:nvSpPr>
                <p:spPr>
                  <a:xfrm>
                    <a:off x="496692" y="462470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5" name="Группа 74">
                  <a:extLst>
                    <a:ext uri="{FF2B5EF4-FFF2-40B4-BE49-F238E27FC236}">
                      <a16:creationId xmlns:a16="http://schemas.microsoft.com/office/drawing/2014/main" xmlns="" id="{25646D43-52F0-4D4E-811D-88E2CD8801BC}"/>
                    </a:ext>
                  </a:extLst>
                </p:cNvPr>
                <p:cNvGrpSpPr/>
                <p:nvPr/>
              </p:nvGrpSpPr>
              <p:grpSpPr>
                <a:xfrm>
                  <a:off x="2438454" y="2727736"/>
                  <a:ext cx="1800000" cy="1800000"/>
                  <a:chOff x="2438454" y="2727736"/>
                  <a:chExt cx="1800000" cy="1800000"/>
                </a:xfrm>
              </p:grpSpPr>
              <p:pic>
                <p:nvPicPr>
                  <p:cNvPr id="69" name="Рисунок 68">
                    <a:extLst>
                      <a:ext uri="{FF2B5EF4-FFF2-40B4-BE49-F238E27FC236}">
                        <a16:creationId xmlns:a16="http://schemas.microsoft.com/office/drawing/2014/main" xmlns="" id="{33B75BE6-81A6-41C1-895A-39313F3E1D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print"/>
                  <a:srcRect l="39631" t="21852" r="45239" b="41950"/>
                  <a:stretch/>
                </p:blipFill>
                <p:spPr>
                  <a:xfrm>
                    <a:off x="2554121" y="3583690"/>
                    <a:ext cx="584631" cy="874144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>
                    <a:extLst>
                      <a:ext uri="{FF2B5EF4-FFF2-40B4-BE49-F238E27FC236}">
                        <a16:creationId xmlns:a16="http://schemas.microsoft.com/office/drawing/2014/main" xmlns="" id="{6DDCAD98-83B4-4B46-AFA3-4F27CD0F89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3432463" y="3556758"/>
                    <a:ext cx="675807" cy="901076"/>
                  </a:xfrm>
                  <a:prstGeom prst="rect">
                    <a:avLst/>
                  </a:prstGeom>
                </p:spPr>
              </p:pic>
              <p:sp>
                <p:nvSpPr>
                  <p:cNvPr id="81" name="Прямоугольник 80">
                    <a:extLst>
                      <a:ext uri="{FF2B5EF4-FFF2-40B4-BE49-F238E27FC236}">
                        <a16:creationId xmlns:a16="http://schemas.microsoft.com/office/drawing/2014/main" xmlns="" id="{0E893639-DDF2-4088-A582-7999977E0E58}"/>
                      </a:ext>
                    </a:extLst>
                  </p:cNvPr>
                  <p:cNvSpPr/>
                  <p:nvPr/>
                </p:nvSpPr>
                <p:spPr>
                  <a:xfrm>
                    <a:off x="2438454" y="272773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4" name="Рисунок 23">
                    <a:extLst>
                      <a:ext uri="{FF2B5EF4-FFF2-40B4-BE49-F238E27FC236}">
                        <a16:creationId xmlns:a16="http://schemas.microsoft.com/office/drawing/2014/main" xmlns="" id="{C095DD36-9390-4A76-A5C1-23B2149B76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2969484" y="2806072"/>
                    <a:ext cx="735749" cy="73574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7" name="Группа 76">
                  <a:extLst>
                    <a:ext uri="{FF2B5EF4-FFF2-40B4-BE49-F238E27FC236}">
                      <a16:creationId xmlns:a16="http://schemas.microsoft.com/office/drawing/2014/main" xmlns="" id="{6A47E2E2-28E8-45C2-83E8-D944BB3F49AA}"/>
                    </a:ext>
                  </a:extLst>
                </p:cNvPr>
                <p:cNvGrpSpPr/>
                <p:nvPr/>
              </p:nvGrpSpPr>
              <p:grpSpPr>
                <a:xfrm>
                  <a:off x="2436120" y="4624706"/>
                  <a:ext cx="1800000" cy="1800000"/>
                  <a:chOff x="2436120" y="4624706"/>
                  <a:chExt cx="1800000" cy="1800000"/>
                </a:xfrm>
              </p:grpSpPr>
              <p:pic>
                <p:nvPicPr>
                  <p:cNvPr id="1036" name="Picture 12" descr="https://www.ladogaspb.ru/upload/iblock/27f/27fb640aabdab1c885800c283924080d.jpg">
                    <a:extLst>
                      <a:ext uri="{FF2B5EF4-FFF2-40B4-BE49-F238E27FC236}">
                        <a16:creationId xmlns:a16="http://schemas.microsoft.com/office/drawing/2014/main" xmlns="" id="{85D1A8B7-FEBD-4E1C-A6E7-37EA3E947B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013" y="4739513"/>
                    <a:ext cx="517590" cy="15057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8" name="Picture 14" descr="https://yt3.ggpht.com/ytc/AMLnZu8VfuP4CsyAV1Izl_sAqMOEYYYax5SU3AVN-TI39g=s900-c-k-c0x00ffffff-no-rj">
                    <a:extLst>
                      <a:ext uri="{FF2B5EF4-FFF2-40B4-BE49-F238E27FC236}">
                        <a16:creationId xmlns:a16="http://schemas.microsoft.com/office/drawing/2014/main" xmlns="" id="{558A9ACE-9635-4023-AF2A-3039C36ABD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4121" y="4739513"/>
                    <a:ext cx="712947" cy="7129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4" name="Прямоугольник 83">
                    <a:extLst>
                      <a:ext uri="{FF2B5EF4-FFF2-40B4-BE49-F238E27FC236}">
                        <a16:creationId xmlns:a16="http://schemas.microsoft.com/office/drawing/2014/main" xmlns="" id="{7474E803-4A00-4B19-822B-0256DBD3204A}"/>
                      </a:ext>
                    </a:extLst>
                  </p:cNvPr>
                  <p:cNvSpPr/>
                  <p:nvPr/>
                </p:nvSpPr>
                <p:spPr>
                  <a:xfrm>
                    <a:off x="2436120" y="462470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pic>
              <p:nvPicPr>
                <p:cNvPr id="1040" name="Picture 16" descr="https://palladi.ru/upload/iblock/f8a/f8aee87a0d7b0a374e3b0e3b3ef23486.jpg">
                  <a:extLst>
                    <a:ext uri="{FF2B5EF4-FFF2-40B4-BE49-F238E27FC236}">
                      <a16:creationId xmlns:a16="http://schemas.microsoft.com/office/drawing/2014/main" xmlns="" id="{F59F346A-A8F7-4F1D-A363-A8CD0919E5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2704" y="3388191"/>
                  <a:ext cx="961854" cy="9618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2" name="Picture 18" descr="https://antabax.ru/wp-content/uploads/2020/10/%D0%9C%D0%B0%D0%BA%D0%B0%D1%80%D0%BE%D0%BD%D1%8B-%D0%9C%D0%B0%D0%BA%D1%84%D0%B0-%D0%94%D0%B8%D0%BD%D0%BE%D0%B7%D0%B0%D0%B2%D1%80%D0%B8%D0%BA%D0%B8-250%D0%B3-768x768.png">
                  <a:extLst>
                    <a:ext uri="{FF2B5EF4-FFF2-40B4-BE49-F238E27FC236}">
                      <a16:creationId xmlns:a16="http://schemas.microsoft.com/office/drawing/2014/main" xmlns="" id="{7A99D7F0-D9BE-4EC4-AAB3-2480DBD109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1716" r="18704"/>
                <a:stretch/>
              </p:blipFill>
              <p:spPr bwMode="auto">
                <a:xfrm>
                  <a:off x="5271617" y="3352394"/>
                  <a:ext cx="608758" cy="10217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4" name="Picture 20" descr="https://link.fobshanghai.com/bbsimage/fair/gulfood2019/3547.png">
                  <a:extLst>
                    <a:ext uri="{FF2B5EF4-FFF2-40B4-BE49-F238E27FC236}">
                      <a16:creationId xmlns:a16="http://schemas.microsoft.com/office/drawing/2014/main" xmlns="" id="{7408567B-FFF8-4000-8001-B054BC9274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6683" y="2863089"/>
                  <a:ext cx="1416444" cy="4135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9" name="Прямоугольник 88">
                  <a:extLst>
                    <a:ext uri="{FF2B5EF4-FFF2-40B4-BE49-F238E27FC236}">
                      <a16:creationId xmlns:a16="http://schemas.microsoft.com/office/drawing/2014/main" xmlns="" id="{297D1562-D9FC-47F8-B1BF-B9B38EF96613}"/>
                    </a:ext>
                  </a:extLst>
                </p:cNvPr>
                <p:cNvSpPr/>
                <p:nvPr/>
              </p:nvSpPr>
              <p:spPr>
                <a:xfrm>
                  <a:off x="4364905" y="2727736"/>
                  <a:ext cx="1800000" cy="1800000"/>
                </a:xfrm>
                <a:prstGeom prst="rect">
                  <a:avLst/>
                </a:prstGeom>
                <a:noFill/>
                <a:ln w="28575" cmpd="dbl">
                  <a:solidFill>
                    <a:srgbClr val="0026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рямоугольник 89">
                  <a:extLst>
                    <a:ext uri="{FF2B5EF4-FFF2-40B4-BE49-F238E27FC236}">
                      <a16:creationId xmlns:a16="http://schemas.microsoft.com/office/drawing/2014/main" xmlns="" id="{D8569EEB-8CD4-49EE-AEFF-6E59889C1FD6}"/>
                    </a:ext>
                  </a:extLst>
                </p:cNvPr>
                <p:cNvSpPr/>
                <p:nvPr/>
              </p:nvSpPr>
              <p:spPr>
                <a:xfrm>
                  <a:off x="4362290" y="4625417"/>
                  <a:ext cx="1800000" cy="1800000"/>
                </a:xfrm>
                <a:prstGeom prst="rect">
                  <a:avLst/>
                </a:prstGeom>
                <a:noFill/>
                <a:ln w="28575" cmpd="dbl">
                  <a:solidFill>
                    <a:srgbClr val="0026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046" name="Picture 22" descr="https://masterkras42.ru/370-large_default/bronya-fasad-zhidkaya-keramicheskaya-teploizolyaciya-5-kg.jpg">
                <a:extLst>
                  <a:ext uri="{FF2B5EF4-FFF2-40B4-BE49-F238E27FC236}">
                    <a16:creationId xmlns:a16="http://schemas.microsoft.com/office/drawing/2014/main" xmlns="" id="{861E9A8B-15FD-44A7-AC41-2FD9A70C4E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8178" y="5372489"/>
                <a:ext cx="959208" cy="959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6035D5AE-3960-4054-ABBA-33E610D8D1C7}"/>
                </a:ext>
              </a:extLst>
            </p:cNvPr>
            <p:cNvSpPr/>
            <p:nvPr/>
          </p:nvSpPr>
          <p:spPr>
            <a:xfrm>
              <a:off x="7730468" y="2736507"/>
              <a:ext cx="1800000" cy="1800000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305F1850-EF70-48B6-A93C-4363A41B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60684" y="2915787"/>
              <a:ext cx="1468724" cy="442116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95D1F6F-C208-4A21-A088-2EA7B44AB35A}"/>
                </a:ext>
              </a:extLst>
            </p:cNvPr>
            <p:cNvSpPr/>
            <p:nvPr/>
          </p:nvSpPr>
          <p:spPr>
            <a:xfrm>
              <a:off x="7727572" y="4633477"/>
              <a:ext cx="1800000" cy="1800000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252CB98C-4E60-4A3B-84CF-39106E3CC6CA}"/>
                </a:ext>
              </a:extLst>
            </p:cNvPr>
            <p:cNvGrpSpPr/>
            <p:nvPr/>
          </p:nvGrpSpPr>
          <p:grpSpPr>
            <a:xfrm>
              <a:off x="8061604" y="3429837"/>
              <a:ext cx="1066884" cy="1049657"/>
              <a:chOff x="8036745" y="3430831"/>
              <a:chExt cx="1066884" cy="1049657"/>
            </a:xfrm>
          </p:grpSpPr>
          <p:pic>
            <p:nvPicPr>
              <p:cNvPr id="3078" name="Picture 6" descr="Иллюстрация продукта">
                <a:extLst>
                  <a:ext uri="{FF2B5EF4-FFF2-40B4-BE49-F238E27FC236}">
                    <a16:creationId xmlns:a16="http://schemas.microsoft.com/office/drawing/2014/main" xmlns="" id="{93C79590-334C-40CE-B4DF-15D1F872B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6745" y="3430831"/>
                <a:ext cx="271106" cy="104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Иллюстрация продукта">
                <a:extLst>
                  <a:ext uri="{FF2B5EF4-FFF2-40B4-BE49-F238E27FC236}">
                    <a16:creationId xmlns:a16="http://schemas.microsoft.com/office/drawing/2014/main" xmlns="" id="{3BC233D9-60ED-461B-8182-F3B380C20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6159" y="3437771"/>
                <a:ext cx="281534" cy="104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Иллюстрация продукта">
                <a:extLst>
                  <a:ext uri="{FF2B5EF4-FFF2-40B4-BE49-F238E27FC236}">
                    <a16:creationId xmlns:a16="http://schemas.microsoft.com/office/drawing/2014/main" xmlns="" id="{B8503AE6-17A9-4D1F-B116-BD8372313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6002" y="3451768"/>
                <a:ext cx="257627" cy="990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6" name="Picture 14" descr="http://eriskip.com/uploads/products/product_3/product_3_1.jpg">
              <a:extLst>
                <a:ext uri="{FF2B5EF4-FFF2-40B4-BE49-F238E27FC236}">
                  <a16:creationId xmlns:a16="http://schemas.microsoft.com/office/drawing/2014/main" xmlns="" id="{2AB4A331-C927-4741-9935-F0F165664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692" y="5187485"/>
              <a:ext cx="1160548" cy="116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7BDA976-0DA5-4E11-900F-A5B9FCE6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82075" y="4765108"/>
              <a:ext cx="1225941" cy="28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93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A346318-49CD-423F-B276-068C2E40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7300" y="3931837"/>
            <a:ext cx="1495366" cy="8010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3F449FC-57BE-41C3-9DA4-2BCB79527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2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3503" y="2892639"/>
            <a:ext cx="1479163" cy="8019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95B5566-E249-4306-A371-3EF79735F5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1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5320" y="1844903"/>
            <a:ext cx="1479170" cy="807754"/>
          </a:xfrm>
          <a:prstGeom prst="rect">
            <a:avLst/>
          </a:prstGeom>
        </p:spPr>
      </p:pic>
      <p:pic>
        <p:nvPicPr>
          <p:cNvPr id="72" name="Picture 2" descr="http://qrcoder.ru/code/?https%3A%2F%2Fwww.exportcenter.ru%2Fservices%2Fsertifikatsiya-patentovanie-litsenzirovanie%2Fdokumenty_sdelano_v_rossii%2F&amp;4&amp;0">
            <a:extLst>
              <a:ext uri="{FF2B5EF4-FFF2-40B4-BE49-F238E27FC236}">
                <a16:creationId xmlns:a16="http://schemas.microsoft.com/office/drawing/2014/main" xmlns="" id="{6B101C49-FA05-41A0-9059-F904553E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48" y="5144211"/>
            <a:ext cx="1456011" cy="14560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535713" y="774374"/>
            <a:ext cx="101082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B4C"/>
                </a:solidFill>
                <a:latin typeface="Arial Black" panose="020B0A04020102020204" pitchFamily="34" charset="0"/>
              </a:rPr>
              <a:t>КАК СТАТЬ УЧАСТНИКОМ ПРОГРАММЫ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CC5DA7C9-0311-4212-83DB-8B9B982FA0D9}"/>
              </a:ext>
            </a:extLst>
          </p:cNvPr>
          <p:cNvSpPr/>
          <p:nvPr/>
        </p:nvSpPr>
        <p:spPr>
          <a:xfrm>
            <a:off x="495048" y="5149497"/>
            <a:ext cx="1457161" cy="145716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DB584794-DB08-4FA3-A3DC-63BA12CD7A2E}"/>
              </a:ext>
            </a:extLst>
          </p:cNvPr>
          <p:cNvSpPr/>
          <p:nvPr/>
        </p:nvSpPr>
        <p:spPr>
          <a:xfrm>
            <a:off x="2101174" y="5273902"/>
            <a:ext cx="7461115" cy="1200330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6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ОКАЗАНИЯ УСЛУГИ – ДО 10 РАБОЧИХ ДНЕЙ</a:t>
            </a:r>
            <a:br>
              <a:rPr lang="ru-RU" b="1" dirty="0">
                <a:solidFill>
                  <a:srgbClr val="0600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6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– БЕСПЛАТНО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FF44C66-76E5-468F-ABD7-E75DC1ABC398}"/>
              </a:ext>
            </a:extLst>
          </p:cNvPr>
          <p:cNvGrpSpPr/>
          <p:nvPr/>
        </p:nvGrpSpPr>
        <p:grpSpPr>
          <a:xfrm>
            <a:off x="495049" y="1627916"/>
            <a:ext cx="6325645" cy="3267041"/>
            <a:chOff x="495049" y="1900292"/>
            <a:chExt cx="6325645" cy="32670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B67E80E-480E-483D-9D2F-5F26D030B4EF}"/>
                </a:ext>
              </a:extLst>
            </p:cNvPr>
            <p:cNvSpPr txBox="1"/>
            <p:nvPr/>
          </p:nvSpPr>
          <p:spPr>
            <a:xfrm>
              <a:off x="495050" y="1900292"/>
              <a:ext cx="1469439" cy="1200329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7200" dirty="0">
                  <a:solidFill>
                    <a:schemeClr val="bg1"/>
                  </a:solidFill>
                  <a:latin typeface="Bahnschrift SemiBold Condensed" panose="020B0502040204020203" pitchFamily="34" charset="0"/>
                </a:rPr>
                <a:t>01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5F9EC57C-3273-4649-A332-6B5CFD0D8D48}"/>
                </a:ext>
              </a:extLst>
            </p:cNvPr>
            <p:cNvGrpSpPr/>
            <p:nvPr/>
          </p:nvGrpSpPr>
          <p:grpSpPr>
            <a:xfrm>
              <a:off x="495049" y="2128194"/>
              <a:ext cx="6325645" cy="3039139"/>
              <a:chOff x="495049" y="1590455"/>
              <a:chExt cx="6325645" cy="3039139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xmlns="" id="{5D72B77D-23A2-42AB-9A08-8D8CC31E3AA2}"/>
                  </a:ext>
                </a:extLst>
              </p:cNvPr>
              <p:cNvSpPr/>
              <p:nvPr/>
            </p:nvSpPr>
            <p:spPr>
              <a:xfrm>
                <a:off x="1974219" y="1709682"/>
                <a:ext cx="1934595" cy="5232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Авторизоваться на сайте</a:t>
                </a: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16991A34-9617-4E6C-BD9E-4FDA5FFD258C}"/>
                  </a:ext>
                </a:extLst>
              </p:cNvPr>
              <p:cNvSpPr/>
              <p:nvPr/>
            </p:nvSpPr>
            <p:spPr>
              <a:xfrm>
                <a:off x="1974219" y="2709846"/>
                <a:ext cx="1949984" cy="5232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Заполнить </a:t>
                </a:r>
              </a:p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подать заявку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3F966B99-D9ED-40C0-8FC5-EDD5D60F848C}"/>
                  </a:ext>
                </a:extLst>
              </p:cNvPr>
              <p:cNvSpPr txBox="1"/>
              <p:nvPr/>
            </p:nvSpPr>
            <p:spPr>
              <a:xfrm>
                <a:off x="495049" y="2393729"/>
                <a:ext cx="1469439" cy="1200329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7200" dirty="0">
                    <a:solidFill>
                      <a:schemeClr val="bg1"/>
                    </a:solidFill>
                    <a:latin typeface="Bahnschrift SemiBold Condensed" panose="020B0502040204020203" pitchFamily="34" charset="0"/>
                  </a:rPr>
                  <a:t>02</a:t>
                </a:r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xmlns="" id="{111E1D69-2102-4DFF-BB6C-3A5B3A156FB4}"/>
                  </a:ext>
                </a:extLst>
              </p:cNvPr>
              <p:cNvSpPr/>
              <p:nvPr/>
            </p:nvSpPr>
            <p:spPr>
              <a:xfrm>
                <a:off x="1974219" y="3710011"/>
                <a:ext cx="4846475" cy="73866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Получить уведомление </a:t>
                </a:r>
              </a:p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 готовности сертификата соответствия </a:t>
                </a:r>
                <a:endParaRPr lang="en-US" sz="1400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«Сделано в России» и его копию на электронную почту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A0A22432-3306-473E-8E8D-3EEBA9E31700}"/>
                  </a:ext>
                </a:extLst>
              </p:cNvPr>
              <p:cNvSpPr txBox="1"/>
              <p:nvPr/>
            </p:nvSpPr>
            <p:spPr>
              <a:xfrm>
                <a:off x="495049" y="3429265"/>
                <a:ext cx="1477617" cy="1200329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7200" dirty="0">
                    <a:solidFill>
                      <a:schemeClr val="bg1"/>
                    </a:solidFill>
                    <a:latin typeface="Bahnschrift SemiBold Condensed" panose="020B0502040204020203" pitchFamily="34" charset="0"/>
                  </a:rPr>
                  <a:t>03</a:t>
                </a:r>
              </a:p>
            </p:txBody>
          </p: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xmlns="" id="{1240EF59-A36A-401B-B144-6BC021B0E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5593" y="2328874"/>
                <a:ext cx="0" cy="301694"/>
              </a:xfrm>
              <a:prstGeom prst="straightConnector1">
                <a:avLst/>
              </a:prstGeom>
              <a:ln w="92075" cmpd="dbl">
                <a:solidFill>
                  <a:srgbClr val="002B4C"/>
                </a:solidFill>
                <a:tailEnd type="stealth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xmlns="" id="{7E705A16-739E-4077-989B-A50101DB1BC5}"/>
                  </a:ext>
                </a:extLst>
              </p:cNvPr>
              <p:cNvSpPr/>
              <p:nvPr/>
            </p:nvSpPr>
            <p:spPr>
              <a:xfrm>
                <a:off x="497603" y="1590455"/>
                <a:ext cx="1457161" cy="788828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xmlns="" id="{283F1D3D-6DD5-4BB8-A7B9-2127AAC2EB63}"/>
                  </a:ext>
                </a:extLst>
              </p:cNvPr>
              <p:cNvSpPr/>
              <p:nvPr/>
            </p:nvSpPr>
            <p:spPr>
              <a:xfrm>
                <a:off x="497603" y="2630568"/>
                <a:ext cx="1457161" cy="788828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xmlns="" id="{A2A7A826-CA8C-4582-AEB8-99AEDE10CD65}"/>
                  </a:ext>
                </a:extLst>
              </p:cNvPr>
              <p:cNvSpPr/>
              <p:nvPr/>
            </p:nvSpPr>
            <p:spPr>
              <a:xfrm>
                <a:off x="497603" y="3670680"/>
                <a:ext cx="1457161" cy="788828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2" name="Прямая со стрелкой 81">
                <a:extLst>
                  <a:ext uri="{FF2B5EF4-FFF2-40B4-BE49-F238E27FC236}">
                    <a16:creationId xmlns:a16="http://schemas.microsoft.com/office/drawing/2014/main" xmlns="" id="{709E2AC4-903F-41D9-9507-E5A0A7C51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5593" y="3368986"/>
                <a:ext cx="0" cy="301694"/>
              </a:xfrm>
              <a:prstGeom prst="straightConnector1">
                <a:avLst/>
              </a:prstGeom>
              <a:ln w="92075" cmpd="dbl">
                <a:solidFill>
                  <a:srgbClr val="002B4C"/>
                </a:solidFill>
                <a:tailEnd type="stealth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0275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A8340-E22B-43D8-90E7-8E997AEC30A0}"/>
              </a:ext>
            </a:extLst>
          </p:cNvPr>
          <p:cNvSpPr/>
          <p:nvPr/>
        </p:nvSpPr>
        <p:spPr>
          <a:xfrm>
            <a:off x="1355557" y="790416"/>
            <a:ext cx="100343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6004C"/>
                </a:solidFill>
                <a:latin typeface="Circe Extra Bold" panose="020B08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СВЯЖИТЕСЬ С НАМИ:</a:t>
            </a:r>
            <a:endParaRPr lang="ru-RU" sz="3200" b="1" dirty="0">
              <a:solidFill>
                <a:srgbClr val="06004C"/>
              </a:solidFill>
              <a:latin typeface="Circe Extra Bold" panose="020B0802020203020203" pitchFamily="34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:a16="http://schemas.microsoft.com/office/drawing/2014/main" xmlns="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:a16="http://schemas.microsoft.com/office/drawing/2014/main" xmlns="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27C6A97-46DB-4749-A005-506DD0E13A3A}"/>
              </a:ext>
            </a:extLst>
          </p:cNvPr>
          <p:cNvGrpSpPr/>
          <p:nvPr/>
        </p:nvGrpSpPr>
        <p:grpSpPr>
          <a:xfrm>
            <a:off x="414366" y="4097046"/>
            <a:ext cx="5600950" cy="2181328"/>
            <a:chOff x="4151270" y="2441880"/>
            <a:chExt cx="5600950" cy="2181328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96D996B2-EB69-41E5-B01D-8BDF9110F8E5}"/>
                </a:ext>
              </a:extLst>
            </p:cNvPr>
            <p:cNvSpPr/>
            <p:nvPr/>
          </p:nvSpPr>
          <p:spPr>
            <a:xfrm>
              <a:off x="5846206" y="2932897"/>
              <a:ext cx="3365921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2B4C"/>
                  </a:solidFill>
                  <a:latin typeface="Circe Bold" panose="020B0602020203020203" pitchFamily="34" charset="-52"/>
                </a:rPr>
                <a:t>Малика Черкесова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928D6D9B-ED56-481E-9AF1-433BE6388514}"/>
                </a:ext>
              </a:extLst>
            </p:cNvPr>
            <p:cNvSpPr/>
            <p:nvPr/>
          </p:nvSpPr>
          <p:spPr>
            <a:xfrm>
              <a:off x="5846205" y="3465903"/>
              <a:ext cx="3906015" cy="86177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B4C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Тел.:+7 (495) 937-47-47 (доб.13-16)</a:t>
              </a:r>
            </a:p>
            <a:p>
              <a:r>
                <a:rPr lang="ru-RU" sz="1600" dirty="0">
                  <a:solidFill>
                    <a:srgbClr val="002B4C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Моб:+7 (903) 507-41-65 (мессенджер)</a:t>
              </a:r>
            </a:p>
            <a:p>
              <a:endParaRPr lang="ru-RU" sz="1600" dirty="0">
                <a:solidFill>
                  <a:srgbClr val="002B4C"/>
                </a:solidFill>
                <a:latin typeface="Circe" panose="020B0502020203020203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C26D7386-449D-4735-BCD6-3CF3A4E534A1}"/>
                </a:ext>
              </a:extLst>
            </p:cNvPr>
            <p:cNvSpPr/>
            <p:nvPr/>
          </p:nvSpPr>
          <p:spPr>
            <a:xfrm>
              <a:off x="5846206" y="4104137"/>
              <a:ext cx="3365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solidFill>
                    <a:srgbClr val="06004C"/>
                  </a:solidFill>
                  <a:latin typeface="Circe" panose="020B0502020203020203" pitchFamily="34" charset="-52"/>
                  <a:hlinkClick r:id="rId4"/>
                </a:rPr>
                <a:t>m.cherkesova@exportcenter.ru</a:t>
              </a:r>
              <a:r>
                <a:rPr lang="ru-RU" dirty="0">
                  <a:solidFill>
                    <a:srgbClr val="06004C"/>
                  </a:solidFill>
                  <a:latin typeface="Circe" panose="020B0502020203020203" pitchFamily="34" charset="-52"/>
                </a:rPr>
                <a:t> 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3BBF0277-B15B-4853-84AC-08BCB1DCC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44" t="33894" r="41783" b="22954"/>
            <a:stretch/>
          </p:blipFill>
          <p:spPr>
            <a:xfrm rot="5400000">
              <a:off x="3876327" y="2716823"/>
              <a:ext cx="2181328" cy="163144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E9795C8-9411-4C80-A2CA-C2D70839CC97}"/>
              </a:ext>
            </a:extLst>
          </p:cNvPr>
          <p:cNvGrpSpPr/>
          <p:nvPr/>
        </p:nvGrpSpPr>
        <p:grpSpPr>
          <a:xfrm>
            <a:off x="6042211" y="1138692"/>
            <a:ext cx="5835963" cy="2181329"/>
            <a:chOff x="6095999" y="2725445"/>
            <a:chExt cx="5835963" cy="2181329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7C9CDAE8-D3E6-4490-A2BE-9B264DD53F51}"/>
                </a:ext>
              </a:extLst>
            </p:cNvPr>
            <p:cNvGrpSpPr/>
            <p:nvPr/>
          </p:nvGrpSpPr>
          <p:grpSpPr>
            <a:xfrm>
              <a:off x="7790933" y="3189568"/>
              <a:ext cx="4141029" cy="1540573"/>
              <a:chOff x="5846205" y="2932897"/>
              <a:chExt cx="4141029" cy="1540573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8B091B4B-86A4-4116-B03D-4A49218F978E}"/>
                  </a:ext>
                </a:extLst>
              </p:cNvPr>
              <p:cNvSpPr/>
              <p:nvPr/>
            </p:nvSpPr>
            <p:spPr>
              <a:xfrm>
                <a:off x="5846206" y="2932897"/>
                <a:ext cx="3365921" cy="40011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002B4C"/>
                    </a:solidFill>
                    <a:latin typeface="Circe Bold" panose="020B0602020203020203" pitchFamily="34" charset="-52"/>
                  </a:rPr>
                  <a:t>Дарья Кузнецова 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BA619D6D-F7F5-48D7-9040-D186F648645D}"/>
                  </a:ext>
                </a:extLst>
              </p:cNvPr>
              <p:cNvSpPr/>
              <p:nvPr/>
            </p:nvSpPr>
            <p:spPr>
              <a:xfrm>
                <a:off x="5846205" y="3465903"/>
                <a:ext cx="4141029" cy="86177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02B4C"/>
                    </a:solidFill>
                    <a:latin typeface="Circe" panose="020B0502020203020203" pitchFamily="34" charset="-52"/>
                    <a:cs typeface="Arial" panose="020B0604020202020204" pitchFamily="34" charset="0"/>
                  </a:rPr>
                  <a:t>Тел.:+7 (495) 937-47-47 (доб. 21-51)</a:t>
                </a:r>
              </a:p>
              <a:p>
                <a:r>
                  <a:rPr lang="ru-RU" sz="1600" dirty="0">
                    <a:solidFill>
                      <a:srgbClr val="002B4C"/>
                    </a:solidFill>
                    <a:latin typeface="Circe" panose="020B0502020203020203" pitchFamily="34" charset="-52"/>
                    <a:cs typeface="Arial" panose="020B0604020202020204" pitchFamily="34" charset="0"/>
                  </a:rPr>
                  <a:t>Моб: +7 (916) 387-83-39 (мессенджер)</a:t>
                </a:r>
              </a:p>
              <a:p>
                <a:endParaRPr lang="ru-RU" sz="1600" dirty="0">
                  <a:solidFill>
                    <a:srgbClr val="002B4C"/>
                  </a:solidFill>
                  <a:latin typeface="Circe" panose="020B0502020203020203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96248A0D-D2A2-449E-921D-3B171EF28382}"/>
                  </a:ext>
                </a:extLst>
              </p:cNvPr>
              <p:cNvSpPr/>
              <p:nvPr/>
            </p:nvSpPr>
            <p:spPr>
              <a:xfrm>
                <a:off x="5846205" y="4104138"/>
                <a:ext cx="31177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Circe" panose="020B0502020203020203" pitchFamily="34" charset="-52"/>
                    <a:hlinkClick r:id="rId6"/>
                  </a:rPr>
                  <a:t>kuznetsova@exportcenter.ru</a:t>
                </a:r>
                <a:r>
                  <a:rPr lang="ru-RU" dirty="0">
                    <a:solidFill>
                      <a:srgbClr val="002060"/>
                    </a:solidFill>
                    <a:latin typeface="Circe" panose="020B0502020203020203" pitchFamily="34" charset="-52"/>
                  </a:rPr>
                  <a:t> </a:t>
                </a: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9951C9EF-D96E-42EC-B6BC-10F4D93F9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96" r="5098"/>
            <a:stretch/>
          </p:blipFill>
          <p:spPr>
            <a:xfrm>
              <a:off x="6095999" y="2725445"/>
              <a:ext cx="1631442" cy="218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649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383</Words>
  <Application>Microsoft Office PowerPoint</Application>
  <PresentationFormat>Произвольный</PresentationFormat>
  <Paragraphs>80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Грыженкова Ирина Вадимовна</dc:creator>
  <cp:lastModifiedBy>User</cp:lastModifiedBy>
  <cp:revision>105</cp:revision>
  <dcterms:created xsi:type="dcterms:W3CDTF">2023-05-19T07:24:04Z</dcterms:created>
  <dcterms:modified xsi:type="dcterms:W3CDTF">2023-06-19T13:59:12Z</dcterms:modified>
</cp:coreProperties>
</file>